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9" r:id="rId2"/>
    <p:sldId id="627" r:id="rId3"/>
    <p:sldId id="593" r:id="rId4"/>
    <p:sldId id="595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4" r:id="rId20"/>
    <p:sldId id="607" r:id="rId21"/>
    <p:sldId id="613" r:id="rId22"/>
    <p:sldId id="615" r:id="rId23"/>
    <p:sldId id="618" r:id="rId24"/>
    <p:sldId id="624" r:id="rId25"/>
    <p:sldId id="630" r:id="rId26"/>
    <p:sldId id="631" r:id="rId27"/>
    <p:sldId id="636" r:id="rId28"/>
    <p:sldId id="632" r:id="rId29"/>
    <p:sldId id="637" r:id="rId30"/>
    <p:sldId id="633" r:id="rId31"/>
    <p:sldId id="634" r:id="rId32"/>
    <p:sldId id="635" r:id="rId33"/>
    <p:sldId id="625" r:id="rId34"/>
    <p:sldId id="643" r:id="rId35"/>
    <p:sldId id="638" r:id="rId36"/>
    <p:sldId id="650" r:id="rId37"/>
    <p:sldId id="651" r:id="rId38"/>
    <p:sldId id="642" r:id="rId39"/>
    <p:sldId id="640" r:id="rId40"/>
    <p:sldId id="641" r:id="rId41"/>
    <p:sldId id="648" r:id="rId42"/>
    <p:sldId id="644" r:id="rId43"/>
    <p:sldId id="645" r:id="rId44"/>
    <p:sldId id="646" r:id="rId45"/>
    <p:sldId id="647" r:id="rId46"/>
    <p:sldId id="639" r:id="rId47"/>
    <p:sldId id="649" r:id="rId48"/>
    <p:sldId id="652" r:id="rId49"/>
    <p:sldId id="560" r:id="rId5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/>
    <p:restoredTop sz="89497" autoAdjust="0"/>
  </p:normalViewPr>
  <p:slideViewPr>
    <p:cSldViewPr snapToGrid="0">
      <p:cViewPr varScale="1">
        <p:scale>
          <a:sx n="115" d="100"/>
          <a:sy n="115" d="100"/>
        </p:scale>
        <p:origin x="800" y="208"/>
      </p:cViewPr>
      <p:guideLst>
        <p:guide orient="horz" pos="25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2003-2018</a:t>
            </a:r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2007-2018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CE7AFF-7DDC-5748-9993-2409AF9222E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2007-2018</a:t>
            </a:r>
          </a:p>
        </p:txBody>
      </p:sp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DBA771-5E0B-374A-BBDF-8769752257FA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172C0D-B27A-9546-9E1D-1258D6D0732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tif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latin typeface="Arial" charset="0"/>
              </a:rPr>
              <a:t>Mining the Mixture:</a:t>
            </a:r>
            <a:br>
              <a:rPr lang="en-US" b="1" dirty="0">
                <a:solidFill>
                  <a:schemeClr val="tx1"/>
                </a:solidFill>
                <a:latin typeface="Arial" charset="0"/>
              </a:rPr>
            </a:br>
            <a:r>
              <a:rPr lang="en-US" b="1" dirty="0">
                <a:solidFill>
                  <a:schemeClr val="tx1"/>
                </a:solidFill>
                <a:latin typeface="Arial" charset="0"/>
              </a:rPr>
              <a:t>A DNA Analyst Explains (2)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67056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2003-2019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49474" y="2157350"/>
            <a:ext cx="64367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New York State</a:t>
            </a:r>
          </a:p>
          <a:p>
            <a:pPr>
              <a:defRPr/>
            </a:pP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Judicial Summer Seminars</a:t>
            </a:r>
          </a:p>
          <a:p>
            <a:pP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New York State Judicial Institute </a:t>
            </a:r>
            <a:endParaRPr lang="en-US" sz="2800" b="1" dirty="0">
              <a:solidFill>
                <a:srgbClr val="2F8B2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June, 2019</a:t>
            </a:r>
          </a:p>
          <a:p>
            <a:pP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Rye Brook, NY</a:t>
            </a: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Computers can use all the data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524000" y="1639888"/>
            <a:ext cx="5532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Quantitative peak heights at locus </a:t>
            </a:r>
            <a:r>
              <a:rPr lang="en-US" dirty="0" err="1">
                <a:solidFill>
                  <a:schemeClr val="accent2"/>
                </a:solidFill>
              </a:rPr>
              <a:t>vWA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556" name="Text Box 24"/>
          <p:cNvSpPr txBox="1">
            <a:spLocks noChangeArrowheads="1"/>
          </p:cNvSpPr>
          <p:nvPr/>
        </p:nvSpPr>
        <p:spPr bwMode="auto">
          <a:xfrm>
            <a:off x="522288" y="2951163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667BC8"/>
                </a:solidFill>
              </a:rPr>
              <a:t>peak</a:t>
            </a:r>
          </a:p>
          <a:p>
            <a:r>
              <a:rPr 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23557" name="Text Box 23"/>
          <p:cNvSpPr txBox="1">
            <a:spLocks noChangeArrowheads="1"/>
          </p:cNvSpPr>
          <p:nvPr/>
        </p:nvSpPr>
        <p:spPr bwMode="auto">
          <a:xfrm>
            <a:off x="2708275" y="202882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667BC8"/>
                </a:solidFill>
              </a:rPr>
              <a:t>peak size</a:t>
            </a:r>
          </a:p>
        </p:txBody>
      </p:sp>
      <p:cxnSp>
        <p:nvCxnSpPr>
          <p:cNvPr id="23558" name="Straight Arrow Connector 12"/>
          <p:cNvCxnSpPr>
            <a:cxnSpLocks noChangeShapeType="1"/>
          </p:cNvCxnSpPr>
          <p:nvPr/>
        </p:nvCxnSpPr>
        <p:spPr bwMode="auto">
          <a:xfrm>
            <a:off x="3286125" y="2341563"/>
            <a:ext cx="1588" cy="782637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0"/>
          <p:cNvCxnSpPr>
            <a:cxnSpLocks noChangeShapeType="1"/>
          </p:cNvCxnSpPr>
          <p:nvPr/>
        </p:nvCxnSpPr>
        <p:spPr bwMode="auto">
          <a:xfrm flipV="1">
            <a:off x="1277938" y="3276600"/>
            <a:ext cx="1854200" cy="9525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9367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People may use less of the data</a:t>
            </a: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1739900" y="4330700"/>
            <a:ext cx="571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7408863" y="4086225"/>
            <a:ext cx="162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Over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threshold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peaks are labeled as allele events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7375525" y="4595813"/>
            <a:ext cx="19542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67BC8"/>
                </a:solidFill>
              </a:rPr>
              <a:t>All-or-none allele peaks,</a:t>
            </a:r>
          </a:p>
          <a:p>
            <a:pPr algn="l"/>
            <a:r>
              <a:rPr lang="en-US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5607" name="Line 45"/>
          <p:cNvSpPr>
            <a:spLocks noChangeShapeType="1"/>
          </p:cNvSpPr>
          <p:nvPr/>
        </p:nvSpPr>
        <p:spPr bwMode="auto">
          <a:xfrm>
            <a:off x="4824413" y="2152650"/>
            <a:ext cx="1085850" cy="885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51"/>
          <p:cNvSpPr>
            <a:spLocks noChangeArrowheads="1"/>
          </p:cNvSpPr>
          <p:nvPr/>
        </p:nvSpPr>
        <p:spPr bwMode="auto">
          <a:xfrm>
            <a:off x="5907088" y="29495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49"/>
          <p:cNvSpPr>
            <a:spLocks noChangeArrowheads="1"/>
          </p:cNvSpPr>
          <p:nvPr/>
        </p:nvSpPr>
        <p:spPr bwMode="auto">
          <a:xfrm>
            <a:off x="315912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5610" name="Line 45"/>
          <p:cNvSpPr>
            <a:spLocks noChangeShapeType="1"/>
          </p:cNvSpPr>
          <p:nvPr/>
        </p:nvSpPr>
        <p:spPr bwMode="auto">
          <a:xfrm flipH="1">
            <a:off x="3392488" y="2168525"/>
            <a:ext cx="915987" cy="9128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51"/>
          <p:cNvSpPr>
            <a:spLocks noChangeArrowheads="1"/>
          </p:cNvSpPr>
          <p:nvPr/>
        </p:nvSpPr>
        <p:spPr bwMode="auto">
          <a:xfrm>
            <a:off x="3117850" y="309562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2" name="Group 55"/>
          <p:cNvGrpSpPr>
            <a:grpSpLocks noChangeAspect="1"/>
          </p:cNvGrpSpPr>
          <p:nvPr/>
        </p:nvGrpSpPr>
        <p:grpSpPr bwMode="auto">
          <a:xfrm>
            <a:off x="4594225" y="4645025"/>
            <a:ext cx="203200" cy="203200"/>
            <a:chOff x="3276" y="3351"/>
            <a:chExt cx="144" cy="144"/>
          </a:xfrm>
        </p:grpSpPr>
        <p:sp>
          <p:nvSpPr>
            <p:cNvPr id="25620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Line 24"/>
          <p:cNvSpPr>
            <a:spLocks noChangeShapeType="1"/>
          </p:cNvSpPr>
          <p:nvPr/>
        </p:nvSpPr>
        <p:spPr bwMode="auto">
          <a:xfrm flipV="1">
            <a:off x="3492500" y="4889500"/>
            <a:ext cx="1143000" cy="16891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5"/>
          <p:cNvSpPr txBox="1">
            <a:spLocks noChangeAspect="1" noChangeArrowheads="1"/>
          </p:cNvSpPr>
          <p:nvPr/>
        </p:nvSpPr>
        <p:spPr bwMode="auto">
          <a:xfrm>
            <a:off x="117475" y="6478588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>
                <a:solidFill>
                  <a:srgbClr val="800080"/>
                </a:solidFill>
              </a:rPr>
              <a:t>Under </a:t>
            </a:r>
            <a:r>
              <a:rPr lang="en-US" sz="2200">
                <a:solidFill>
                  <a:srgbClr val="FF0000"/>
                </a:solidFill>
              </a:rPr>
              <a:t>threshold</a:t>
            </a:r>
            <a:r>
              <a:rPr lang="en-US" sz="220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5615" name="Group 55"/>
          <p:cNvGrpSpPr>
            <a:grpSpLocks noChangeAspect="1"/>
          </p:cNvGrpSpPr>
          <p:nvPr/>
        </p:nvGrpSpPr>
        <p:grpSpPr bwMode="auto">
          <a:xfrm>
            <a:off x="5299075" y="4784725"/>
            <a:ext cx="203200" cy="203200"/>
            <a:chOff x="3276" y="3351"/>
            <a:chExt cx="144" cy="144"/>
          </a:xfrm>
        </p:grpSpPr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Line 24"/>
          <p:cNvSpPr>
            <a:spLocks noChangeShapeType="1"/>
          </p:cNvSpPr>
          <p:nvPr/>
        </p:nvSpPr>
        <p:spPr bwMode="auto">
          <a:xfrm flipV="1">
            <a:off x="3790950" y="4902200"/>
            <a:ext cx="1460500" cy="1663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49"/>
          <p:cNvSpPr>
            <a:spLocks noChangeArrowheads="1"/>
          </p:cNvSpPr>
          <p:nvPr/>
        </p:nvSpPr>
        <p:spPr bwMode="auto">
          <a:xfrm>
            <a:off x="594677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computer thinks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Consider </a:t>
            </a:r>
            <a:r>
              <a:rPr lang="en-US" u="sng">
                <a:solidFill>
                  <a:schemeClr val="accent2"/>
                </a:solidFill>
              </a:rPr>
              <a:t>every possible</a:t>
            </a:r>
            <a:r>
              <a:rPr 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7346950" y="2944813"/>
            <a:ext cx="1878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Explain the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7354888" y="4175125"/>
            <a:ext cx="194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Better </a:t>
            </a:r>
          </a:p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explanation</a:t>
            </a:r>
          </a:p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has a higher </a:t>
            </a:r>
          </a:p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27654" name="Rectangle 40"/>
          <p:cNvSpPr>
            <a:spLocks noChangeArrowheads="1"/>
          </p:cNvSpPr>
          <p:nvPr/>
        </p:nvSpPr>
        <p:spPr bwMode="auto">
          <a:xfrm>
            <a:off x="45450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7655" name="Text Box 29"/>
          <p:cNvSpPr txBox="1">
            <a:spLocks noChangeArrowheads="1"/>
          </p:cNvSpPr>
          <p:nvPr/>
        </p:nvSpPr>
        <p:spPr bwMode="auto">
          <a:xfrm>
            <a:off x="3757613" y="2708275"/>
            <a:ext cx="1925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667BC8"/>
                </a:solidFill>
              </a:rPr>
              <a:t>One person’s allele pair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3625850" y="3792538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 dirty="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Another person's allele pair</a:t>
            </a:r>
          </a:p>
        </p:txBody>
      </p:sp>
      <p:sp>
        <p:nvSpPr>
          <p:cNvPr id="27657" name="Rectangle 40"/>
          <p:cNvSpPr>
            <a:spLocks noChangeArrowheads="1"/>
          </p:cNvSpPr>
          <p:nvPr/>
        </p:nvSpPr>
        <p:spPr bwMode="auto">
          <a:xfrm>
            <a:off x="5943600" y="2963863"/>
            <a:ext cx="304800" cy="328930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7658" name="Rectangle 40"/>
          <p:cNvSpPr>
            <a:spLocks noChangeArrowheads="1"/>
          </p:cNvSpPr>
          <p:nvPr/>
        </p:nvSpPr>
        <p:spPr bwMode="auto">
          <a:xfrm>
            <a:off x="3132138" y="2954338"/>
            <a:ext cx="304800" cy="3290887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7659" name="Rectangle 40"/>
          <p:cNvSpPr>
            <a:spLocks noChangeArrowheads="1"/>
          </p:cNvSpPr>
          <p:nvPr/>
        </p:nvSpPr>
        <p:spPr bwMode="auto">
          <a:xfrm>
            <a:off x="52562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>
            <a:fillRect/>
          </a:stretch>
        </p:blipFill>
        <p:spPr bwMode="auto">
          <a:xfrm>
            <a:off x="58738" y="2252663"/>
            <a:ext cx="84931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4"/>
          <p:cNvSpPr>
            <a:spLocks noChangeArrowheads="1"/>
          </p:cNvSpPr>
          <p:nvPr/>
        </p:nvSpPr>
        <p:spPr bwMode="auto">
          <a:xfrm>
            <a:off x="511175" y="1479550"/>
            <a:ext cx="812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Objective</a:t>
            </a:r>
            <a:r>
              <a:rPr lang="en-US">
                <a:solidFill>
                  <a:schemeClr val="accent2"/>
                </a:solidFill>
              </a:rPr>
              <a:t> genotype determined solely from the DNA data.</a:t>
            </a:r>
            <a:r>
              <a:rPr lang="en-US">
                <a:solidFill>
                  <a:schemeClr val="hlink"/>
                </a:solidFill>
              </a:rPr>
              <a:t>  </a:t>
            </a:r>
          </a:p>
          <a:p>
            <a:r>
              <a:rPr lang="en-US">
                <a:solidFill>
                  <a:srgbClr val="800080"/>
                </a:solidFill>
              </a:rPr>
              <a:t>Never sees a comparison reference.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Evidence genotype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4386263" y="2435225"/>
            <a:ext cx="7493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96%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6283325" y="5813425"/>
            <a:ext cx="5921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1%</a:t>
            </a: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2452688" y="5719763"/>
            <a:ext cx="5921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424115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1063"/>
            <a:ext cx="84359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information</a:t>
            </a:r>
          </a:p>
        </p:txBody>
      </p:sp>
      <p:grpSp>
        <p:nvGrpSpPr>
          <p:cNvPr id="31747" name="Group 19"/>
          <p:cNvGrpSpPr>
            <a:grpSpLocks/>
          </p:cNvGrpSpPr>
          <p:nvPr/>
        </p:nvGrpSpPr>
        <p:grpSpPr bwMode="auto">
          <a:xfrm>
            <a:off x="5584825" y="3822700"/>
            <a:ext cx="3559175" cy="950913"/>
            <a:chOff x="1212" y="2425"/>
            <a:chExt cx="2242" cy="599"/>
          </a:xfrm>
        </p:grpSpPr>
        <p:sp>
          <p:nvSpPr>
            <p:cNvPr id="199684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/>
                <a:t>Prob</a:t>
              </a:r>
              <a:r>
                <a:rPr lang="en-US" dirty="0"/>
                <a:t>(</a:t>
              </a:r>
              <a:r>
                <a:rPr lang="en-US" dirty="0">
                  <a:solidFill>
                    <a:schemeClr val="accent2"/>
                  </a:solidFill>
                </a:rPr>
                <a:t>evidence match</a:t>
              </a:r>
              <a:r>
                <a:rPr lang="en-US" dirty="0"/>
                <a:t>)</a:t>
              </a:r>
            </a:p>
          </p:txBody>
        </p:sp>
        <p:sp>
          <p:nvSpPr>
            <p:cNvPr id="199685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/>
                <a:t>Prob</a:t>
              </a:r>
              <a:r>
                <a:rPr lang="en-US" dirty="0"/>
                <a:t>(</a:t>
              </a:r>
              <a:r>
                <a:rPr lang="en-US" dirty="0">
                  <a:solidFill>
                    <a:srgbClr val="996633"/>
                  </a:solidFill>
                </a:rPr>
                <a:t>coincidental match</a:t>
              </a:r>
              <a:r>
                <a:rPr lang="en-US" dirty="0"/>
                <a:t>)</a:t>
              </a:r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How much more does the </a:t>
            </a:r>
            <a:r>
              <a:rPr lang="en-US" dirty="0">
                <a:solidFill>
                  <a:srgbClr val="FF0000"/>
                </a:solidFill>
              </a:rPr>
              <a:t>suspect</a:t>
            </a:r>
            <a:r>
              <a:rPr lang="en-US" dirty="0">
                <a:solidFill>
                  <a:schemeClr val="accent2"/>
                </a:solidFill>
              </a:rPr>
              <a:t> match the evidence</a:t>
            </a:r>
            <a:endParaRPr lang="en-US" dirty="0"/>
          </a:p>
          <a:p>
            <a:pPr>
              <a:defRPr/>
            </a:pPr>
            <a:r>
              <a:rPr lang="en-US" dirty="0"/>
              <a:t>than </a:t>
            </a:r>
            <a:r>
              <a:rPr lang="en-US" dirty="0">
                <a:solidFill>
                  <a:srgbClr val="996633"/>
                </a:solidFill>
              </a:rPr>
              <a:t>a random person</a:t>
            </a:r>
            <a:r>
              <a:rPr lang="en-US" dirty="0"/>
              <a:t>?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4114800" y="2532063"/>
            <a:ext cx="1385888" cy="4038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4573588" y="2170113"/>
            <a:ext cx="482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flipH="1" flipV="1">
            <a:off x="4894263" y="2760663"/>
            <a:ext cx="1514475" cy="1176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 flipH="1">
            <a:off x="5384800" y="4743450"/>
            <a:ext cx="906463" cy="887413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4248150" y="2439988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96%</a:t>
            </a:r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4770438" y="5446713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996633"/>
                </a:solidFill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145864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locus_streng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information at 15 loci</a:t>
            </a:r>
          </a:p>
        </p:txBody>
      </p:sp>
      <p:sp>
        <p:nvSpPr>
          <p:cNvPr id="33795" name="AutoShape 11"/>
          <p:cNvSpPr>
            <a:spLocks noChangeArrowheads="1"/>
          </p:cNvSpPr>
          <p:nvPr/>
        </p:nvSpPr>
        <p:spPr bwMode="auto">
          <a:xfrm>
            <a:off x="671513" y="5826125"/>
            <a:ext cx="877887" cy="2365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suspect in the evidence?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381000" y="2246313"/>
            <a:ext cx="83058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 </a:t>
            </a:r>
            <a:r>
              <a:rPr lang="en-US" dirty="0"/>
              <a:t>amp cord</a:t>
            </a: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/>
              <a:t>John Wakefield </a:t>
            </a:r>
            <a:r>
              <a:rPr lang="en-US" dirty="0">
                <a:solidFill>
                  <a:schemeClr val="bg2"/>
                </a:solidFill>
              </a:rPr>
              <a:t>is: 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5.88 billion </a:t>
            </a:r>
            <a:r>
              <a:rPr lang="en-US" dirty="0">
                <a:solidFill>
                  <a:schemeClr val="accent2"/>
                </a:solidFill>
              </a:rPr>
              <a:t>times more probable than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Black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300 million </a:t>
            </a:r>
            <a:r>
              <a:rPr lang="en-US" dirty="0">
                <a:solidFill>
                  <a:schemeClr val="accent2"/>
                </a:solidFill>
              </a:rPr>
              <a:t>times more probable than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Caucasian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2.25 billion </a:t>
            </a:r>
            <a:r>
              <a:rPr lang="en-US" dirty="0">
                <a:solidFill>
                  <a:schemeClr val="accent2"/>
                </a:solidFill>
              </a:rPr>
              <a:t>times more probable than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Hispanic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158818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victim in the evidence?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381000" y="2246313"/>
            <a:ext cx="83058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 </a:t>
            </a:r>
            <a:r>
              <a:rPr lang="en-US" dirty="0"/>
              <a:t>amp cord</a:t>
            </a: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/>
              <a:t>Brett Wentworth </a:t>
            </a:r>
            <a:r>
              <a:rPr lang="en-US" dirty="0">
                <a:solidFill>
                  <a:schemeClr val="bg2"/>
                </a:solidFill>
              </a:rPr>
              <a:t>is: 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221 quintillion </a:t>
            </a:r>
            <a:r>
              <a:rPr lang="en-US" dirty="0">
                <a:solidFill>
                  <a:schemeClr val="accent2"/>
                </a:solidFill>
              </a:rPr>
              <a:t>times more probable than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Black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478 quadrillion </a:t>
            </a:r>
            <a:r>
              <a:rPr lang="en-US" dirty="0">
                <a:solidFill>
                  <a:schemeClr val="accent2"/>
                </a:solidFill>
              </a:rPr>
              <a:t>times more probable than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Caucasian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906 quadrillion </a:t>
            </a:r>
            <a:r>
              <a:rPr lang="en-US" dirty="0">
                <a:solidFill>
                  <a:schemeClr val="accent2"/>
                </a:solidFill>
              </a:rPr>
              <a:t>times more probable than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</a:rPr>
              <a:t>Hispanic</a:t>
            </a:r>
            <a:r>
              <a:rPr lang="en-US" dirty="0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234317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Match statistics</a:t>
            </a:r>
          </a:p>
        </p:txBody>
      </p:sp>
      <p:graphicFrame>
        <p:nvGraphicFramePr>
          <p:cNvPr id="39938" name="Object 1"/>
          <p:cNvGraphicFramePr>
            <a:graphicFrameLocks/>
          </p:cNvGraphicFramePr>
          <p:nvPr/>
        </p:nvGraphicFramePr>
        <p:xfrm>
          <a:off x="355600" y="1828800"/>
          <a:ext cx="10625138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" name="Document" r:id="rId4" imgW="7010400" imgH="3200400" progId="Word.Document.12">
                  <p:embed/>
                </p:oleObj>
              </mc:Choice>
              <mc:Fallback>
                <p:oleObj name="Document" r:id="rId4" imgW="7010400" imgH="3200400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28800"/>
                        <a:ext cx="10625138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9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Frye hearing</a:t>
            </a:r>
          </a:p>
        </p:txBody>
      </p:sp>
      <p:pic>
        <p:nvPicPr>
          <p:cNvPr id="3" name="Picture 2" descr="Reliability Fold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270760"/>
            <a:ext cx="6946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kefieldTrial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240"/>
            <a:ext cx="9144000" cy="3438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254" y="4938798"/>
            <a:ext cx="801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 match between the evidence and the defendant</a:t>
            </a:r>
          </a:p>
          <a:p>
            <a:r>
              <a:rPr lang="en-US" dirty="0">
                <a:solidFill>
                  <a:srgbClr val="0000FF"/>
                </a:solidFill>
              </a:rPr>
              <a:t>is a quintillion times more probable than coincidence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2003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probability of the evidence given the prosecution’s hypothesis is a quintillion times more than given the defense hypothesis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TrueAllele</a:t>
            </a:r>
            <a:r>
              <a:rPr lang="en-US" dirty="0">
                <a:solidFill>
                  <a:srgbClr val="000000"/>
                </a:solidFill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52925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Validated genotyping method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Perlin MW, Sinelnikov A. An information gap in DNA evidence interpretation. </a:t>
            </a:r>
            <a:r>
              <a:rPr lang="en-US" sz="1600" i="1">
                <a:solidFill>
                  <a:srgbClr val="0000FF"/>
                </a:solidFill>
              </a:rPr>
              <a:t>PLoS ONE</a:t>
            </a:r>
            <a:r>
              <a:rPr lang="en-US" sz="1600">
                <a:solidFill>
                  <a:srgbClr val="0000FF"/>
                </a:solidFill>
              </a:rPr>
              <a:t>. 2009;4(12):e8327.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sz="1600" i="1">
                <a:solidFill>
                  <a:srgbClr val="0000FF"/>
                </a:solidFill>
              </a:rPr>
              <a:t>Science &amp; Justice</a:t>
            </a:r>
            <a:r>
              <a:rPr lang="en-US" sz="1600">
                <a:solidFill>
                  <a:srgbClr val="0000FF"/>
                </a:solidFill>
              </a:rPr>
              <a:t>. 2013;53(2):103-114. 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Perlin MW, Hornyak J, Sugimoto G, Miller K.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2015;60(4):857-868. 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Greenspoon SA, Schiermeier-Wood L, Jenkins BC. Establishing the limits of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 Casework: a validation study.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2015;60(5):1263-1276.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Legler MM, Spencer CE, Smith JL, Allan WP, Belrose JL, Duceman BW. Validating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DNA mixture interpretation.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2011;56(6):1430-1447.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Belrose JL, Duceman BW. New York State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validation study.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2013;58(6):1458-1466.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Dormer K, Hornyak J, Schiermeier-Wood L, Greenspoon S.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sz="1600" i="1">
                <a:solidFill>
                  <a:srgbClr val="000090"/>
                </a:solidFill>
              </a:rPr>
              <a:t>PLOS ONE</a:t>
            </a:r>
            <a:r>
              <a:rPr lang="en-US" sz="1600">
                <a:solidFill>
                  <a:srgbClr val="000090"/>
                </a:solidFill>
              </a:rPr>
              <a:t>. 2014;(9)3:e92837.  </a:t>
            </a:r>
          </a:p>
          <a:p>
            <a:endParaRPr lang="en-US" sz="16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8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Sensitivity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The extent to which interpretation identifies the correct person  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130425" y="4271963"/>
            <a:ext cx="4887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101 reported genotype matches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82 with DNA statistic over a million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438400" y="3124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3366FF"/>
                </a:solidFill>
              </a:rPr>
              <a:t>True DNA mixture inclusions</a:t>
            </a:r>
          </a:p>
        </p:txBody>
      </p:sp>
    </p:spTree>
    <p:extLst>
      <p:ext uri="{BB962C8B-B14F-4D97-AF65-F5344CB8AC3E}">
        <p14:creationId xmlns:p14="http://schemas.microsoft.com/office/powerpoint/2010/main" val="369588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Specificity</a:t>
            </a: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The extent to which interpretation does not misidentify the wrong person  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838200" y="4271963"/>
            <a:ext cx="747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101 matching genotypes </a:t>
            </a:r>
            <a:r>
              <a:rPr lang="en-US"/>
              <a:t>x </a:t>
            </a:r>
            <a:r>
              <a:rPr lang="en-US">
                <a:solidFill>
                  <a:srgbClr val="660066"/>
                </a:solidFill>
              </a:rPr>
              <a:t>10,000 random references</a:t>
            </a:r>
          </a:p>
          <a:p>
            <a:pPr algn="ctr"/>
            <a:r>
              <a:rPr lang="en-US"/>
              <a:t>  x </a:t>
            </a:r>
            <a:r>
              <a:rPr lang="en-US">
                <a:solidFill>
                  <a:srgbClr val="660066"/>
                </a:solidFill>
              </a:rPr>
              <a:t>3 ethnic populations</a:t>
            </a:r>
            <a:r>
              <a:rPr lang="en-US"/>
              <a:t>,</a:t>
            </a:r>
          </a:p>
          <a:p>
            <a:pPr algn="ctr"/>
            <a:r>
              <a:rPr lang="en-US"/>
              <a:t>for over </a:t>
            </a:r>
            <a:r>
              <a:rPr lang="en-US">
                <a:solidFill>
                  <a:srgbClr val="000090"/>
                </a:solidFill>
              </a:rPr>
              <a:t>1,000,000 nonmatching comparisons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752600" y="3124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True exclusions, without false inclusions</a:t>
            </a:r>
          </a:p>
        </p:txBody>
      </p:sp>
    </p:spTree>
    <p:extLst>
      <p:ext uri="{BB962C8B-B14F-4D97-AF65-F5344CB8AC3E}">
        <p14:creationId xmlns:p14="http://schemas.microsoft.com/office/powerpoint/2010/main" val="232199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Reproducibility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676400" y="34813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MCMC computing has sampling variation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447800" y="4548188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duplicate computer runs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on 101 matching genotypes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447800" y="54054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measure log(LR) variation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The extent to which interpretation gives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the same answer to the same question</a:t>
            </a:r>
          </a:p>
        </p:txBody>
      </p:sp>
    </p:spTree>
    <p:extLst>
      <p:ext uri="{BB962C8B-B14F-4D97-AF65-F5344CB8AC3E}">
        <p14:creationId xmlns:p14="http://schemas.microsoft.com/office/powerpoint/2010/main" val="157103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General acceptance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83376"/>
              </p:ext>
            </p:extLst>
          </p:nvPr>
        </p:nvGraphicFramePr>
        <p:xfrm>
          <a:off x="1371600" y="2117725"/>
          <a:ext cx="6400800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8 crime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labs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37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100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&amp;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Go to court 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for admissibility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rulings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85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laymen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700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43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70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Eliminated NYS DNA backlog</a:t>
            </a:r>
          </a:p>
        </p:txBody>
      </p:sp>
      <p:sp>
        <p:nvSpPr>
          <p:cNvPr id="63490" name="Down Arrow 4"/>
          <p:cNvSpPr>
            <a:spLocks noChangeArrowheads="1"/>
          </p:cNvSpPr>
          <p:nvPr/>
        </p:nvSpPr>
        <p:spPr bwMode="auto">
          <a:xfrm>
            <a:off x="4724400" y="22860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5105400" y="22860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Expert system on-line</a:t>
            </a:r>
          </a:p>
        </p:txBody>
      </p:sp>
      <p:grpSp>
        <p:nvGrpSpPr>
          <p:cNvPr id="63492" name="Group 4"/>
          <p:cNvGrpSpPr>
            <a:grpSpLocks noChangeAspect="1"/>
          </p:cNvGrpSpPr>
          <p:nvPr/>
        </p:nvGrpSpPr>
        <p:grpSpPr bwMode="auto">
          <a:xfrm>
            <a:off x="228600" y="1752600"/>
            <a:ext cx="8382000" cy="4572000"/>
            <a:chOff x="192" y="1104"/>
            <a:chExt cx="5280" cy="2880"/>
          </a:xfrm>
        </p:grpSpPr>
        <p:sp>
          <p:nvSpPr>
            <p:cNvPr id="634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104"/>
              <a:ext cx="513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5"/>
            <p:cNvSpPr>
              <a:spLocks noChangeArrowheads="1"/>
            </p:cNvSpPr>
            <p:nvPr/>
          </p:nvSpPr>
          <p:spPr bwMode="auto">
            <a:xfrm>
              <a:off x="192" y="1104"/>
              <a:ext cx="5280" cy="28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63498" name="Rectangle 6"/>
            <p:cNvSpPr>
              <a:spLocks noChangeArrowheads="1"/>
            </p:cNvSpPr>
            <p:nvPr/>
          </p:nvSpPr>
          <p:spPr bwMode="auto">
            <a:xfrm>
              <a:off x="1248" y="1640"/>
              <a:ext cx="4087" cy="141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1248" y="2939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1248" y="2821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>
              <a:off x="1248" y="2702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>
              <a:off x="1248" y="2584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1"/>
            <p:cNvSpPr>
              <a:spLocks noChangeShapeType="1"/>
            </p:cNvSpPr>
            <p:nvPr/>
          </p:nvSpPr>
          <p:spPr bwMode="auto">
            <a:xfrm>
              <a:off x="1248" y="2465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2"/>
            <p:cNvSpPr>
              <a:spLocks noChangeShapeType="1"/>
            </p:cNvSpPr>
            <p:nvPr/>
          </p:nvSpPr>
          <p:spPr bwMode="auto">
            <a:xfrm>
              <a:off x="1248" y="2351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3"/>
            <p:cNvSpPr>
              <a:spLocks noChangeShapeType="1"/>
            </p:cNvSpPr>
            <p:nvPr/>
          </p:nvSpPr>
          <p:spPr bwMode="auto">
            <a:xfrm>
              <a:off x="1248" y="2233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4"/>
            <p:cNvSpPr>
              <a:spLocks noChangeShapeType="1"/>
            </p:cNvSpPr>
            <p:nvPr/>
          </p:nvSpPr>
          <p:spPr bwMode="auto">
            <a:xfrm>
              <a:off x="1248" y="2114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5"/>
            <p:cNvSpPr>
              <a:spLocks noChangeShapeType="1"/>
            </p:cNvSpPr>
            <p:nvPr/>
          </p:nvSpPr>
          <p:spPr bwMode="auto">
            <a:xfrm>
              <a:off x="1248" y="1996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16"/>
            <p:cNvSpPr>
              <a:spLocks noChangeShapeType="1"/>
            </p:cNvSpPr>
            <p:nvPr/>
          </p:nvSpPr>
          <p:spPr bwMode="auto">
            <a:xfrm>
              <a:off x="1248" y="1877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17"/>
            <p:cNvSpPr>
              <a:spLocks noChangeShapeType="1"/>
            </p:cNvSpPr>
            <p:nvPr/>
          </p:nvSpPr>
          <p:spPr bwMode="auto">
            <a:xfrm>
              <a:off x="1248" y="1758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18"/>
            <p:cNvSpPr>
              <a:spLocks noChangeShapeType="1"/>
            </p:cNvSpPr>
            <p:nvPr/>
          </p:nvSpPr>
          <p:spPr bwMode="auto">
            <a:xfrm>
              <a:off x="1248" y="1640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Rectangle 19"/>
            <p:cNvSpPr>
              <a:spLocks noChangeArrowheads="1"/>
            </p:cNvSpPr>
            <p:nvPr/>
          </p:nvSpPr>
          <p:spPr bwMode="auto">
            <a:xfrm>
              <a:off x="1248" y="1640"/>
              <a:ext cx="4087" cy="1418"/>
            </a:xfrm>
            <a:prstGeom prst="rect">
              <a:avLst/>
            </a:prstGeom>
            <a:noFill/>
            <a:ln w="6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Rectangle 20"/>
            <p:cNvSpPr>
              <a:spLocks noChangeArrowheads="1"/>
            </p:cNvSpPr>
            <p:nvPr/>
          </p:nvSpPr>
          <p:spPr bwMode="auto">
            <a:xfrm>
              <a:off x="1277" y="2797"/>
              <a:ext cx="54" cy="26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Rectangle 21"/>
            <p:cNvSpPr>
              <a:spLocks noChangeArrowheads="1"/>
            </p:cNvSpPr>
            <p:nvPr/>
          </p:nvSpPr>
          <p:spPr bwMode="auto">
            <a:xfrm>
              <a:off x="1396" y="2731"/>
              <a:ext cx="47" cy="327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Rectangle 22"/>
            <p:cNvSpPr>
              <a:spLocks noChangeArrowheads="1"/>
            </p:cNvSpPr>
            <p:nvPr/>
          </p:nvSpPr>
          <p:spPr bwMode="auto">
            <a:xfrm>
              <a:off x="1508" y="2688"/>
              <a:ext cx="54" cy="370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23"/>
            <p:cNvSpPr>
              <a:spLocks noChangeArrowheads="1"/>
            </p:cNvSpPr>
            <p:nvPr/>
          </p:nvSpPr>
          <p:spPr bwMode="auto">
            <a:xfrm>
              <a:off x="1627" y="2674"/>
              <a:ext cx="53" cy="384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Rectangle 24"/>
            <p:cNvSpPr>
              <a:spLocks noChangeArrowheads="1"/>
            </p:cNvSpPr>
            <p:nvPr/>
          </p:nvSpPr>
          <p:spPr bwMode="auto">
            <a:xfrm>
              <a:off x="1745" y="2622"/>
              <a:ext cx="54" cy="436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Rectangle 25"/>
            <p:cNvSpPr>
              <a:spLocks noChangeArrowheads="1"/>
            </p:cNvSpPr>
            <p:nvPr/>
          </p:nvSpPr>
          <p:spPr bwMode="auto">
            <a:xfrm>
              <a:off x="1864" y="2503"/>
              <a:ext cx="47" cy="555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Rectangle 26"/>
            <p:cNvSpPr>
              <a:spLocks noChangeArrowheads="1"/>
            </p:cNvSpPr>
            <p:nvPr/>
          </p:nvSpPr>
          <p:spPr bwMode="auto">
            <a:xfrm>
              <a:off x="1976" y="2247"/>
              <a:ext cx="54" cy="81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27"/>
            <p:cNvSpPr>
              <a:spLocks noChangeArrowheads="1"/>
            </p:cNvSpPr>
            <p:nvPr/>
          </p:nvSpPr>
          <p:spPr bwMode="auto">
            <a:xfrm>
              <a:off x="2095" y="2247"/>
              <a:ext cx="53" cy="81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Rectangle 28"/>
            <p:cNvSpPr>
              <a:spLocks noChangeArrowheads="1"/>
            </p:cNvSpPr>
            <p:nvPr/>
          </p:nvSpPr>
          <p:spPr bwMode="auto">
            <a:xfrm>
              <a:off x="2213" y="1996"/>
              <a:ext cx="48" cy="1062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Rectangle 29"/>
            <p:cNvSpPr>
              <a:spLocks noChangeArrowheads="1"/>
            </p:cNvSpPr>
            <p:nvPr/>
          </p:nvSpPr>
          <p:spPr bwMode="auto">
            <a:xfrm>
              <a:off x="2326" y="1887"/>
              <a:ext cx="53" cy="117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Rectangle 30"/>
            <p:cNvSpPr>
              <a:spLocks noChangeArrowheads="1"/>
            </p:cNvSpPr>
            <p:nvPr/>
          </p:nvSpPr>
          <p:spPr bwMode="auto">
            <a:xfrm>
              <a:off x="2444" y="1906"/>
              <a:ext cx="54" cy="1152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Rectangle 31"/>
            <p:cNvSpPr>
              <a:spLocks noChangeArrowheads="1"/>
            </p:cNvSpPr>
            <p:nvPr/>
          </p:nvSpPr>
          <p:spPr bwMode="auto">
            <a:xfrm>
              <a:off x="2563" y="1858"/>
              <a:ext cx="53" cy="1200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Rectangle 32"/>
            <p:cNvSpPr>
              <a:spLocks noChangeArrowheads="1"/>
            </p:cNvSpPr>
            <p:nvPr/>
          </p:nvSpPr>
          <p:spPr bwMode="auto">
            <a:xfrm>
              <a:off x="2681" y="1782"/>
              <a:ext cx="48" cy="1276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Rectangle 33"/>
            <p:cNvSpPr>
              <a:spLocks noChangeArrowheads="1"/>
            </p:cNvSpPr>
            <p:nvPr/>
          </p:nvSpPr>
          <p:spPr bwMode="auto">
            <a:xfrm>
              <a:off x="2794" y="1749"/>
              <a:ext cx="53" cy="1309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Rectangle 34"/>
            <p:cNvSpPr>
              <a:spLocks noChangeArrowheads="1"/>
            </p:cNvSpPr>
            <p:nvPr/>
          </p:nvSpPr>
          <p:spPr bwMode="auto">
            <a:xfrm>
              <a:off x="2912" y="1768"/>
              <a:ext cx="54" cy="1290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Rectangle 35"/>
            <p:cNvSpPr>
              <a:spLocks noChangeArrowheads="1"/>
            </p:cNvSpPr>
            <p:nvPr/>
          </p:nvSpPr>
          <p:spPr bwMode="auto">
            <a:xfrm>
              <a:off x="3031" y="1740"/>
              <a:ext cx="47" cy="1318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Rectangle 36"/>
            <p:cNvSpPr>
              <a:spLocks noChangeArrowheads="1"/>
            </p:cNvSpPr>
            <p:nvPr/>
          </p:nvSpPr>
          <p:spPr bwMode="auto">
            <a:xfrm>
              <a:off x="3143" y="1806"/>
              <a:ext cx="54" cy="1252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Rectangle 37"/>
            <p:cNvSpPr>
              <a:spLocks noChangeArrowheads="1"/>
            </p:cNvSpPr>
            <p:nvPr/>
          </p:nvSpPr>
          <p:spPr bwMode="auto">
            <a:xfrm>
              <a:off x="3262" y="1901"/>
              <a:ext cx="53" cy="1157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Rectangle 38"/>
            <p:cNvSpPr>
              <a:spLocks noChangeArrowheads="1"/>
            </p:cNvSpPr>
            <p:nvPr/>
          </p:nvSpPr>
          <p:spPr bwMode="auto">
            <a:xfrm>
              <a:off x="3380" y="2053"/>
              <a:ext cx="54" cy="1005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Rectangle 39"/>
            <p:cNvSpPr>
              <a:spLocks noChangeArrowheads="1"/>
            </p:cNvSpPr>
            <p:nvPr/>
          </p:nvSpPr>
          <p:spPr bwMode="auto">
            <a:xfrm>
              <a:off x="3499" y="2195"/>
              <a:ext cx="47" cy="863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Rectangle 40"/>
            <p:cNvSpPr>
              <a:spLocks noChangeArrowheads="1"/>
            </p:cNvSpPr>
            <p:nvPr/>
          </p:nvSpPr>
          <p:spPr bwMode="auto">
            <a:xfrm>
              <a:off x="3611" y="2385"/>
              <a:ext cx="54" cy="673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Rectangle 41"/>
            <p:cNvSpPr>
              <a:spLocks noChangeArrowheads="1"/>
            </p:cNvSpPr>
            <p:nvPr/>
          </p:nvSpPr>
          <p:spPr bwMode="auto">
            <a:xfrm>
              <a:off x="3730" y="2569"/>
              <a:ext cx="53" cy="489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Rectangle 42"/>
            <p:cNvSpPr>
              <a:spLocks noChangeArrowheads="1"/>
            </p:cNvSpPr>
            <p:nvPr/>
          </p:nvSpPr>
          <p:spPr bwMode="auto">
            <a:xfrm>
              <a:off x="3848" y="2740"/>
              <a:ext cx="48" cy="318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Rectangle 43"/>
            <p:cNvSpPr>
              <a:spLocks noChangeArrowheads="1"/>
            </p:cNvSpPr>
            <p:nvPr/>
          </p:nvSpPr>
          <p:spPr bwMode="auto">
            <a:xfrm>
              <a:off x="3961" y="2717"/>
              <a:ext cx="53" cy="34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Rectangle 44"/>
            <p:cNvSpPr>
              <a:spLocks noChangeArrowheads="1"/>
            </p:cNvSpPr>
            <p:nvPr/>
          </p:nvSpPr>
          <p:spPr bwMode="auto">
            <a:xfrm>
              <a:off x="4079" y="2717"/>
              <a:ext cx="54" cy="34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Rectangle 45"/>
            <p:cNvSpPr>
              <a:spLocks noChangeArrowheads="1"/>
            </p:cNvSpPr>
            <p:nvPr/>
          </p:nvSpPr>
          <p:spPr bwMode="auto">
            <a:xfrm>
              <a:off x="4198" y="2712"/>
              <a:ext cx="53" cy="346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Rectangle 46"/>
            <p:cNvSpPr>
              <a:spLocks noChangeArrowheads="1"/>
            </p:cNvSpPr>
            <p:nvPr/>
          </p:nvSpPr>
          <p:spPr bwMode="auto">
            <a:xfrm>
              <a:off x="4316" y="2702"/>
              <a:ext cx="48" cy="356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Rectangle 47"/>
            <p:cNvSpPr>
              <a:spLocks noChangeArrowheads="1"/>
            </p:cNvSpPr>
            <p:nvPr/>
          </p:nvSpPr>
          <p:spPr bwMode="auto">
            <a:xfrm>
              <a:off x="4429" y="2835"/>
              <a:ext cx="53" cy="223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Rectangle 48"/>
            <p:cNvSpPr>
              <a:spLocks noChangeArrowheads="1"/>
            </p:cNvSpPr>
            <p:nvPr/>
          </p:nvSpPr>
          <p:spPr bwMode="auto">
            <a:xfrm>
              <a:off x="4547" y="2916"/>
              <a:ext cx="54" cy="142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Rectangle 49"/>
            <p:cNvSpPr>
              <a:spLocks noChangeArrowheads="1"/>
            </p:cNvSpPr>
            <p:nvPr/>
          </p:nvSpPr>
          <p:spPr bwMode="auto">
            <a:xfrm>
              <a:off x="4666" y="2968"/>
              <a:ext cx="47" cy="90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Rectangle 50"/>
            <p:cNvSpPr>
              <a:spLocks noChangeArrowheads="1"/>
            </p:cNvSpPr>
            <p:nvPr/>
          </p:nvSpPr>
          <p:spPr bwMode="auto">
            <a:xfrm>
              <a:off x="4778" y="2982"/>
              <a:ext cx="54" cy="76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Rectangle 51"/>
            <p:cNvSpPr>
              <a:spLocks noChangeArrowheads="1"/>
            </p:cNvSpPr>
            <p:nvPr/>
          </p:nvSpPr>
          <p:spPr bwMode="auto">
            <a:xfrm>
              <a:off x="4897" y="2954"/>
              <a:ext cx="53" cy="104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Rectangle 52"/>
            <p:cNvSpPr>
              <a:spLocks noChangeArrowheads="1"/>
            </p:cNvSpPr>
            <p:nvPr/>
          </p:nvSpPr>
          <p:spPr bwMode="auto">
            <a:xfrm>
              <a:off x="5015" y="2958"/>
              <a:ext cx="54" cy="100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Rectangle 53"/>
            <p:cNvSpPr>
              <a:spLocks noChangeArrowheads="1"/>
            </p:cNvSpPr>
            <p:nvPr/>
          </p:nvSpPr>
          <p:spPr bwMode="auto">
            <a:xfrm>
              <a:off x="5134" y="2987"/>
              <a:ext cx="47" cy="7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Rectangle 54"/>
            <p:cNvSpPr>
              <a:spLocks noChangeArrowheads="1"/>
            </p:cNvSpPr>
            <p:nvPr/>
          </p:nvSpPr>
          <p:spPr bwMode="auto">
            <a:xfrm>
              <a:off x="5246" y="2973"/>
              <a:ext cx="54" cy="85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Line 55"/>
            <p:cNvSpPr>
              <a:spLocks noChangeShapeType="1"/>
            </p:cNvSpPr>
            <p:nvPr/>
          </p:nvSpPr>
          <p:spPr bwMode="auto">
            <a:xfrm>
              <a:off x="1248" y="1640"/>
              <a:ext cx="1" cy="14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Line 56"/>
            <p:cNvSpPr>
              <a:spLocks noChangeShapeType="1"/>
            </p:cNvSpPr>
            <p:nvPr/>
          </p:nvSpPr>
          <p:spPr bwMode="auto">
            <a:xfrm>
              <a:off x="1200" y="305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Line 57"/>
            <p:cNvSpPr>
              <a:spLocks noChangeShapeType="1"/>
            </p:cNvSpPr>
            <p:nvPr/>
          </p:nvSpPr>
          <p:spPr bwMode="auto">
            <a:xfrm>
              <a:off x="1200" y="2939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Line 58"/>
            <p:cNvSpPr>
              <a:spLocks noChangeShapeType="1"/>
            </p:cNvSpPr>
            <p:nvPr/>
          </p:nvSpPr>
          <p:spPr bwMode="auto">
            <a:xfrm>
              <a:off x="1200" y="282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59"/>
            <p:cNvSpPr>
              <a:spLocks noChangeShapeType="1"/>
            </p:cNvSpPr>
            <p:nvPr/>
          </p:nvSpPr>
          <p:spPr bwMode="auto">
            <a:xfrm>
              <a:off x="1200" y="270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Line 60"/>
            <p:cNvSpPr>
              <a:spLocks noChangeShapeType="1"/>
            </p:cNvSpPr>
            <p:nvPr/>
          </p:nvSpPr>
          <p:spPr bwMode="auto">
            <a:xfrm>
              <a:off x="1200" y="258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Line 61"/>
            <p:cNvSpPr>
              <a:spLocks noChangeShapeType="1"/>
            </p:cNvSpPr>
            <p:nvPr/>
          </p:nvSpPr>
          <p:spPr bwMode="auto">
            <a:xfrm>
              <a:off x="1200" y="246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Line 62"/>
            <p:cNvSpPr>
              <a:spLocks noChangeShapeType="1"/>
            </p:cNvSpPr>
            <p:nvPr/>
          </p:nvSpPr>
          <p:spPr bwMode="auto">
            <a:xfrm>
              <a:off x="1200" y="235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63"/>
            <p:cNvSpPr>
              <a:spLocks noChangeShapeType="1"/>
            </p:cNvSpPr>
            <p:nvPr/>
          </p:nvSpPr>
          <p:spPr bwMode="auto">
            <a:xfrm>
              <a:off x="1200" y="2233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Line 64"/>
            <p:cNvSpPr>
              <a:spLocks noChangeShapeType="1"/>
            </p:cNvSpPr>
            <p:nvPr/>
          </p:nvSpPr>
          <p:spPr bwMode="auto">
            <a:xfrm>
              <a:off x="1200" y="211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Line 65"/>
            <p:cNvSpPr>
              <a:spLocks noChangeShapeType="1"/>
            </p:cNvSpPr>
            <p:nvPr/>
          </p:nvSpPr>
          <p:spPr bwMode="auto">
            <a:xfrm>
              <a:off x="1200" y="199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Line 66"/>
            <p:cNvSpPr>
              <a:spLocks noChangeShapeType="1"/>
            </p:cNvSpPr>
            <p:nvPr/>
          </p:nvSpPr>
          <p:spPr bwMode="auto">
            <a:xfrm>
              <a:off x="1200" y="1877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Line 67"/>
            <p:cNvSpPr>
              <a:spLocks noChangeShapeType="1"/>
            </p:cNvSpPr>
            <p:nvPr/>
          </p:nvSpPr>
          <p:spPr bwMode="auto">
            <a:xfrm>
              <a:off x="1200" y="175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Line 68"/>
            <p:cNvSpPr>
              <a:spLocks noChangeShapeType="1"/>
            </p:cNvSpPr>
            <p:nvPr/>
          </p:nvSpPr>
          <p:spPr bwMode="auto">
            <a:xfrm>
              <a:off x="1200" y="164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Line 69"/>
            <p:cNvSpPr>
              <a:spLocks noChangeShapeType="1"/>
            </p:cNvSpPr>
            <p:nvPr/>
          </p:nvSpPr>
          <p:spPr bwMode="auto">
            <a:xfrm>
              <a:off x="1248" y="3058"/>
              <a:ext cx="40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Line 70"/>
            <p:cNvSpPr>
              <a:spLocks noChangeShapeType="1"/>
            </p:cNvSpPr>
            <p:nvPr/>
          </p:nvSpPr>
          <p:spPr bwMode="auto">
            <a:xfrm flipV="1">
              <a:off x="1248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Line 71"/>
            <p:cNvSpPr>
              <a:spLocks noChangeShapeType="1"/>
            </p:cNvSpPr>
            <p:nvPr/>
          </p:nvSpPr>
          <p:spPr bwMode="auto">
            <a:xfrm flipV="1">
              <a:off x="1366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4" name="Line 72"/>
            <p:cNvSpPr>
              <a:spLocks noChangeShapeType="1"/>
            </p:cNvSpPr>
            <p:nvPr/>
          </p:nvSpPr>
          <p:spPr bwMode="auto">
            <a:xfrm flipV="1">
              <a:off x="1479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Line 73"/>
            <p:cNvSpPr>
              <a:spLocks noChangeShapeType="1"/>
            </p:cNvSpPr>
            <p:nvPr/>
          </p:nvSpPr>
          <p:spPr bwMode="auto">
            <a:xfrm flipV="1">
              <a:off x="1597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Line 74"/>
            <p:cNvSpPr>
              <a:spLocks noChangeShapeType="1"/>
            </p:cNvSpPr>
            <p:nvPr/>
          </p:nvSpPr>
          <p:spPr bwMode="auto">
            <a:xfrm flipV="1">
              <a:off x="1716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Line 75"/>
            <p:cNvSpPr>
              <a:spLocks noChangeShapeType="1"/>
            </p:cNvSpPr>
            <p:nvPr/>
          </p:nvSpPr>
          <p:spPr bwMode="auto">
            <a:xfrm flipV="1">
              <a:off x="1834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Line 76"/>
            <p:cNvSpPr>
              <a:spLocks noChangeShapeType="1"/>
            </p:cNvSpPr>
            <p:nvPr/>
          </p:nvSpPr>
          <p:spPr bwMode="auto">
            <a:xfrm flipV="1">
              <a:off x="1947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Line 77"/>
            <p:cNvSpPr>
              <a:spLocks noChangeShapeType="1"/>
            </p:cNvSpPr>
            <p:nvPr/>
          </p:nvSpPr>
          <p:spPr bwMode="auto">
            <a:xfrm flipV="1">
              <a:off x="2065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Line 78"/>
            <p:cNvSpPr>
              <a:spLocks noChangeShapeType="1"/>
            </p:cNvSpPr>
            <p:nvPr/>
          </p:nvSpPr>
          <p:spPr bwMode="auto">
            <a:xfrm flipV="1">
              <a:off x="2184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Line 79"/>
            <p:cNvSpPr>
              <a:spLocks noChangeShapeType="1"/>
            </p:cNvSpPr>
            <p:nvPr/>
          </p:nvSpPr>
          <p:spPr bwMode="auto">
            <a:xfrm flipV="1">
              <a:off x="2296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2" name="Line 80"/>
            <p:cNvSpPr>
              <a:spLocks noChangeShapeType="1"/>
            </p:cNvSpPr>
            <p:nvPr/>
          </p:nvSpPr>
          <p:spPr bwMode="auto">
            <a:xfrm flipV="1">
              <a:off x="2415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Line 81"/>
            <p:cNvSpPr>
              <a:spLocks noChangeShapeType="1"/>
            </p:cNvSpPr>
            <p:nvPr/>
          </p:nvSpPr>
          <p:spPr bwMode="auto">
            <a:xfrm flipV="1">
              <a:off x="2533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Line 82"/>
            <p:cNvSpPr>
              <a:spLocks noChangeShapeType="1"/>
            </p:cNvSpPr>
            <p:nvPr/>
          </p:nvSpPr>
          <p:spPr bwMode="auto">
            <a:xfrm flipV="1">
              <a:off x="2652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Line 83"/>
            <p:cNvSpPr>
              <a:spLocks noChangeShapeType="1"/>
            </p:cNvSpPr>
            <p:nvPr/>
          </p:nvSpPr>
          <p:spPr bwMode="auto">
            <a:xfrm flipV="1">
              <a:off x="2764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Line 84"/>
            <p:cNvSpPr>
              <a:spLocks noChangeShapeType="1"/>
            </p:cNvSpPr>
            <p:nvPr/>
          </p:nvSpPr>
          <p:spPr bwMode="auto">
            <a:xfrm flipV="1">
              <a:off x="2883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Line 85"/>
            <p:cNvSpPr>
              <a:spLocks noChangeShapeType="1"/>
            </p:cNvSpPr>
            <p:nvPr/>
          </p:nvSpPr>
          <p:spPr bwMode="auto">
            <a:xfrm flipV="1">
              <a:off x="3001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86"/>
            <p:cNvSpPr>
              <a:spLocks noChangeShapeType="1"/>
            </p:cNvSpPr>
            <p:nvPr/>
          </p:nvSpPr>
          <p:spPr bwMode="auto">
            <a:xfrm flipV="1">
              <a:off x="3114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Line 87"/>
            <p:cNvSpPr>
              <a:spLocks noChangeShapeType="1"/>
            </p:cNvSpPr>
            <p:nvPr/>
          </p:nvSpPr>
          <p:spPr bwMode="auto">
            <a:xfrm flipV="1">
              <a:off x="3232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88"/>
            <p:cNvSpPr>
              <a:spLocks noChangeShapeType="1"/>
            </p:cNvSpPr>
            <p:nvPr/>
          </p:nvSpPr>
          <p:spPr bwMode="auto">
            <a:xfrm flipV="1">
              <a:off x="3351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Line 89"/>
            <p:cNvSpPr>
              <a:spLocks noChangeShapeType="1"/>
            </p:cNvSpPr>
            <p:nvPr/>
          </p:nvSpPr>
          <p:spPr bwMode="auto">
            <a:xfrm flipV="1">
              <a:off x="3469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Line 90"/>
            <p:cNvSpPr>
              <a:spLocks noChangeShapeType="1"/>
            </p:cNvSpPr>
            <p:nvPr/>
          </p:nvSpPr>
          <p:spPr bwMode="auto">
            <a:xfrm flipV="1">
              <a:off x="3582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91"/>
            <p:cNvSpPr>
              <a:spLocks noChangeShapeType="1"/>
            </p:cNvSpPr>
            <p:nvPr/>
          </p:nvSpPr>
          <p:spPr bwMode="auto">
            <a:xfrm flipV="1">
              <a:off x="3700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92"/>
            <p:cNvSpPr>
              <a:spLocks noChangeShapeType="1"/>
            </p:cNvSpPr>
            <p:nvPr/>
          </p:nvSpPr>
          <p:spPr bwMode="auto">
            <a:xfrm flipV="1">
              <a:off x="3819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93"/>
            <p:cNvSpPr>
              <a:spLocks noChangeShapeType="1"/>
            </p:cNvSpPr>
            <p:nvPr/>
          </p:nvSpPr>
          <p:spPr bwMode="auto">
            <a:xfrm flipV="1">
              <a:off x="3931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94"/>
            <p:cNvSpPr>
              <a:spLocks noChangeShapeType="1"/>
            </p:cNvSpPr>
            <p:nvPr/>
          </p:nvSpPr>
          <p:spPr bwMode="auto">
            <a:xfrm flipV="1">
              <a:off x="4050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95"/>
            <p:cNvSpPr>
              <a:spLocks noChangeShapeType="1"/>
            </p:cNvSpPr>
            <p:nvPr/>
          </p:nvSpPr>
          <p:spPr bwMode="auto">
            <a:xfrm flipV="1">
              <a:off x="4168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96"/>
            <p:cNvSpPr>
              <a:spLocks noChangeShapeType="1"/>
            </p:cNvSpPr>
            <p:nvPr/>
          </p:nvSpPr>
          <p:spPr bwMode="auto">
            <a:xfrm flipV="1">
              <a:off x="4287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Line 97"/>
            <p:cNvSpPr>
              <a:spLocks noChangeShapeType="1"/>
            </p:cNvSpPr>
            <p:nvPr/>
          </p:nvSpPr>
          <p:spPr bwMode="auto">
            <a:xfrm flipV="1">
              <a:off x="4399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98"/>
            <p:cNvSpPr>
              <a:spLocks noChangeShapeType="1"/>
            </p:cNvSpPr>
            <p:nvPr/>
          </p:nvSpPr>
          <p:spPr bwMode="auto">
            <a:xfrm flipV="1">
              <a:off x="4518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99"/>
            <p:cNvSpPr>
              <a:spLocks noChangeShapeType="1"/>
            </p:cNvSpPr>
            <p:nvPr/>
          </p:nvSpPr>
          <p:spPr bwMode="auto">
            <a:xfrm flipV="1">
              <a:off x="4636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100"/>
            <p:cNvSpPr>
              <a:spLocks noChangeShapeType="1"/>
            </p:cNvSpPr>
            <p:nvPr/>
          </p:nvSpPr>
          <p:spPr bwMode="auto">
            <a:xfrm flipV="1">
              <a:off x="4749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3" name="Line 101"/>
            <p:cNvSpPr>
              <a:spLocks noChangeShapeType="1"/>
            </p:cNvSpPr>
            <p:nvPr/>
          </p:nvSpPr>
          <p:spPr bwMode="auto">
            <a:xfrm flipV="1">
              <a:off x="4867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Line 102"/>
            <p:cNvSpPr>
              <a:spLocks noChangeShapeType="1"/>
            </p:cNvSpPr>
            <p:nvPr/>
          </p:nvSpPr>
          <p:spPr bwMode="auto">
            <a:xfrm flipV="1">
              <a:off x="4986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5" name="Line 103"/>
            <p:cNvSpPr>
              <a:spLocks noChangeShapeType="1"/>
            </p:cNvSpPr>
            <p:nvPr/>
          </p:nvSpPr>
          <p:spPr bwMode="auto">
            <a:xfrm flipV="1">
              <a:off x="5104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Line 104"/>
            <p:cNvSpPr>
              <a:spLocks noChangeShapeType="1"/>
            </p:cNvSpPr>
            <p:nvPr/>
          </p:nvSpPr>
          <p:spPr bwMode="auto">
            <a:xfrm flipV="1">
              <a:off x="5217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7" name="Line 105"/>
            <p:cNvSpPr>
              <a:spLocks noChangeShapeType="1"/>
            </p:cNvSpPr>
            <p:nvPr/>
          </p:nvSpPr>
          <p:spPr bwMode="auto">
            <a:xfrm flipV="1">
              <a:off x="5335" y="305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Rectangle 106"/>
            <p:cNvSpPr>
              <a:spLocks noChangeArrowheads="1"/>
            </p:cNvSpPr>
            <p:nvPr/>
          </p:nvSpPr>
          <p:spPr bwMode="auto">
            <a:xfrm>
              <a:off x="1852" y="12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3599" name="Rectangle 107"/>
            <p:cNvSpPr>
              <a:spLocks noChangeArrowheads="1"/>
            </p:cNvSpPr>
            <p:nvPr/>
          </p:nvSpPr>
          <p:spPr bwMode="auto">
            <a:xfrm>
              <a:off x="1046" y="2987"/>
              <a:ext cx="16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63600" name="Rectangle 108"/>
            <p:cNvSpPr>
              <a:spLocks noChangeArrowheads="1"/>
            </p:cNvSpPr>
            <p:nvPr/>
          </p:nvSpPr>
          <p:spPr bwMode="auto">
            <a:xfrm>
              <a:off x="756" y="2868"/>
              <a:ext cx="47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5,000</a:t>
              </a:r>
              <a:endParaRPr lang="en-US"/>
            </a:p>
          </p:txBody>
        </p:sp>
        <p:sp>
          <p:nvSpPr>
            <p:cNvPr id="63601" name="Rectangle 109"/>
            <p:cNvSpPr>
              <a:spLocks noChangeArrowheads="1"/>
            </p:cNvSpPr>
            <p:nvPr/>
          </p:nvSpPr>
          <p:spPr bwMode="auto">
            <a:xfrm>
              <a:off x="673" y="2750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10,000</a:t>
              </a:r>
              <a:endParaRPr lang="en-US"/>
            </a:p>
          </p:txBody>
        </p:sp>
        <p:sp>
          <p:nvSpPr>
            <p:cNvPr id="63602" name="Rectangle 110"/>
            <p:cNvSpPr>
              <a:spLocks noChangeArrowheads="1"/>
            </p:cNvSpPr>
            <p:nvPr/>
          </p:nvSpPr>
          <p:spPr bwMode="auto">
            <a:xfrm>
              <a:off x="673" y="2631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15,000</a:t>
              </a:r>
              <a:endParaRPr lang="en-US"/>
            </a:p>
          </p:txBody>
        </p:sp>
        <p:sp>
          <p:nvSpPr>
            <p:cNvPr id="63603" name="Rectangle 111"/>
            <p:cNvSpPr>
              <a:spLocks noChangeArrowheads="1"/>
            </p:cNvSpPr>
            <p:nvPr/>
          </p:nvSpPr>
          <p:spPr bwMode="auto">
            <a:xfrm>
              <a:off x="673" y="2513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20,000</a:t>
              </a:r>
              <a:endParaRPr lang="en-US"/>
            </a:p>
          </p:txBody>
        </p:sp>
        <p:sp>
          <p:nvSpPr>
            <p:cNvPr id="63604" name="Rectangle 112"/>
            <p:cNvSpPr>
              <a:spLocks noChangeArrowheads="1"/>
            </p:cNvSpPr>
            <p:nvPr/>
          </p:nvSpPr>
          <p:spPr bwMode="auto">
            <a:xfrm>
              <a:off x="673" y="2394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25,000</a:t>
              </a:r>
              <a:endParaRPr lang="en-US"/>
            </a:p>
          </p:txBody>
        </p:sp>
        <p:sp>
          <p:nvSpPr>
            <p:cNvPr id="63605" name="Rectangle 113"/>
            <p:cNvSpPr>
              <a:spLocks noChangeArrowheads="1"/>
            </p:cNvSpPr>
            <p:nvPr/>
          </p:nvSpPr>
          <p:spPr bwMode="auto">
            <a:xfrm>
              <a:off x="673" y="2280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30,000</a:t>
              </a:r>
              <a:endParaRPr lang="en-US"/>
            </a:p>
          </p:txBody>
        </p:sp>
        <p:sp>
          <p:nvSpPr>
            <p:cNvPr id="63606" name="Rectangle 114"/>
            <p:cNvSpPr>
              <a:spLocks noChangeArrowheads="1"/>
            </p:cNvSpPr>
            <p:nvPr/>
          </p:nvSpPr>
          <p:spPr bwMode="auto">
            <a:xfrm>
              <a:off x="673" y="2162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35,000</a:t>
              </a:r>
              <a:endParaRPr lang="en-US"/>
            </a:p>
          </p:txBody>
        </p:sp>
        <p:sp>
          <p:nvSpPr>
            <p:cNvPr id="63607" name="Rectangle 115"/>
            <p:cNvSpPr>
              <a:spLocks noChangeArrowheads="1"/>
            </p:cNvSpPr>
            <p:nvPr/>
          </p:nvSpPr>
          <p:spPr bwMode="auto">
            <a:xfrm>
              <a:off x="673" y="2043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40,000</a:t>
              </a:r>
              <a:endParaRPr lang="en-US"/>
            </a:p>
          </p:txBody>
        </p:sp>
        <p:sp>
          <p:nvSpPr>
            <p:cNvPr id="63608" name="Rectangle 116"/>
            <p:cNvSpPr>
              <a:spLocks noChangeArrowheads="1"/>
            </p:cNvSpPr>
            <p:nvPr/>
          </p:nvSpPr>
          <p:spPr bwMode="auto">
            <a:xfrm>
              <a:off x="673" y="1924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45,000</a:t>
              </a:r>
              <a:endParaRPr lang="en-US"/>
            </a:p>
          </p:txBody>
        </p:sp>
        <p:sp>
          <p:nvSpPr>
            <p:cNvPr id="63609" name="Rectangle 117"/>
            <p:cNvSpPr>
              <a:spLocks noChangeArrowheads="1"/>
            </p:cNvSpPr>
            <p:nvPr/>
          </p:nvSpPr>
          <p:spPr bwMode="auto">
            <a:xfrm>
              <a:off x="673" y="1806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50,000</a:t>
              </a:r>
              <a:endParaRPr lang="en-US"/>
            </a:p>
          </p:txBody>
        </p:sp>
        <p:sp>
          <p:nvSpPr>
            <p:cNvPr id="63610" name="Rectangle 118"/>
            <p:cNvSpPr>
              <a:spLocks noChangeArrowheads="1"/>
            </p:cNvSpPr>
            <p:nvPr/>
          </p:nvSpPr>
          <p:spPr bwMode="auto">
            <a:xfrm>
              <a:off x="673" y="1687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55,000</a:t>
              </a:r>
              <a:endParaRPr lang="en-US"/>
            </a:p>
          </p:txBody>
        </p:sp>
        <p:sp>
          <p:nvSpPr>
            <p:cNvPr id="63611" name="Rectangle 119"/>
            <p:cNvSpPr>
              <a:spLocks noChangeArrowheads="1"/>
            </p:cNvSpPr>
            <p:nvPr/>
          </p:nvSpPr>
          <p:spPr bwMode="auto">
            <a:xfrm>
              <a:off x="673" y="1569"/>
              <a:ext cx="5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60,000</a:t>
              </a:r>
              <a:endParaRPr lang="en-US"/>
            </a:p>
          </p:txBody>
        </p:sp>
        <p:sp>
          <p:nvSpPr>
            <p:cNvPr id="63612" name="Rectangle 120"/>
            <p:cNvSpPr>
              <a:spLocks noChangeArrowheads="1"/>
            </p:cNvSpPr>
            <p:nvPr/>
          </p:nvSpPr>
          <p:spPr bwMode="auto">
            <a:xfrm rot="-2700000">
              <a:off x="757" y="3215"/>
              <a:ext cx="61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Mar. 06</a:t>
              </a:r>
              <a:endParaRPr lang="en-US"/>
            </a:p>
          </p:txBody>
        </p:sp>
        <p:sp>
          <p:nvSpPr>
            <p:cNvPr id="63613" name="Rectangle 121"/>
            <p:cNvSpPr>
              <a:spLocks noChangeArrowheads="1"/>
            </p:cNvSpPr>
            <p:nvPr/>
          </p:nvSpPr>
          <p:spPr bwMode="auto">
            <a:xfrm rot="-2700000">
              <a:off x="1084" y="3219"/>
              <a:ext cx="64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June 06</a:t>
              </a:r>
              <a:endParaRPr lang="en-US"/>
            </a:p>
          </p:txBody>
        </p:sp>
        <p:sp>
          <p:nvSpPr>
            <p:cNvPr id="63614" name="Rectangle 122"/>
            <p:cNvSpPr>
              <a:spLocks noChangeArrowheads="1"/>
            </p:cNvSpPr>
            <p:nvPr/>
          </p:nvSpPr>
          <p:spPr bwMode="auto">
            <a:xfrm rot="-2700000">
              <a:off x="1442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Sep. 06</a:t>
              </a:r>
              <a:endParaRPr lang="en-US"/>
            </a:p>
          </p:txBody>
        </p:sp>
        <p:sp>
          <p:nvSpPr>
            <p:cNvPr id="63615" name="Rectangle 123"/>
            <p:cNvSpPr>
              <a:spLocks noChangeArrowheads="1"/>
            </p:cNvSpPr>
            <p:nvPr/>
          </p:nvSpPr>
          <p:spPr bwMode="auto">
            <a:xfrm rot="-2700000">
              <a:off x="1791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Dec. 06</a:t>
              </a:r>
              <a:endParaRPr lang="en-US"/>
            </a:p>
          </p:txBody>
        </p:sp>
        <p:sp>
          <p:nvSpPr>
            <p:cNvPr id="63616" name="Rectangle 124"/>
            <p:cNvSpPr>
              <a:spLocks noChangeArrowheads="1"/>
            </p:cNvSpPr>
            <p:nvPr/>
          </p:nvSpPr>
          <p:spPr bwMode="auto">
            <a:xfrm rot="-2700000">
              <a:off x="2155" y="3215"/>
              <a:ext cx="61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Mar. 07</a:t>
              </a:r>
              <a:endParaRPr lang="en-US"/>
            </a:p>
          </p:txBody>
        </p:sp>
        <p:sp>
          <p:nvSpPr>
            <p:cNvPr id="63617" name="Rectangle 125"/>
            <p:cNvSpPr>
              <a:spLocks noChangeArrowheads="1"/>
            </p:cNvSpPr>
            <p:nvPr/>
          </p:nvSpPr>
          <p:spPr bwMode="auto">
            <a:xfrm rot="-2700000">
              <a:off x="2488" y="3219"/>
              <a:ext cx="64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June 07</a:t>
              </a:r>
              <a:endParaRPr lang="en-US"/>
            </a:p>
          </p:txBody>
        </p:sp>
        <p:sp>
          <p:nvSpPr>
            <p:cNvPr id="63618" name="Rectangle 126"/>
            <p:cNvSpPr>
              <a:spLocks noChangeArrowheads="1"/>
            </p:cNvSpPr>
            <p:nvPr/>
          </p:nvSpPr>
          <p:spPr bwMode="auto">
            <a:xfrm rot="-2700000">
              <a:off x="2846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Sep. 07</a:t>
              </a:r>
              <a:endParaRPr lang="en-US"/>
            </a:p>
          </p:txBody>
        </p:sp>
        <p:sp>
          <p:nvSpPr>
            <p:cNvPr id="63619" name="Rectangle 127"/>
            <p:cNvSpPr>
              <a:spLocks noChangeArrowheads="1"/>
            </p:cNvSpPr>
            <p:nvPr/>
          </p:nvSpPr>
          <p:spPr bwMode="auto">
            <a:xfrm rot="-2700000">
              <a:off x="3195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Dec. 07</a:t>
              </a:r>
              <a:endParaRPr lang="en-US"/>
            </a:p>
          </p:txBody>
        </p:sp>
        <p:sp>
          <p:nvSpPr>
            <p:cNvPr id="63620" name="Rectangle 128"/>
            <p:cNvSpPr>
              <a:spLocks noChangeArrowheads="1"/>
            </p:cNvSpPr>
            <p:nvPr/>
          </p:nvSpPr>
          <p:spPr bwMode="auto">
            <a:xfrm rot="-2700000">
              <a:off x="3559" y="3215"/>
              <a:ext cx="61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Mar. 08</a:t>
              </a:r>
              <a:endParaRPr lang="en-US"/>
            </a:p>
          </p:txBody>
        </p:sp>
        <p:sp>
          <p:nvSpPr>
            <p:cNvPr id="63621" name="Rectangle 129"/>
            <p:cNvSpPr>
              <a:spLocks noChangeArrowheads="1"/>
            </p:cNvSpPr>
            <p:nvPr/>
          </p:nvSpPr>
          <p:spPr bwMode="auto">
            <a:xfrm rot="-2700000">
              <a:off x="3886" y="3219"/>
              <a:ext cx="64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June 08</a:t>
              </a:r>
              <a:endParaRPr lang="en-US"/>
            </a:p>
          </p:txBody>
        </p:sp>
        <p:sp>
          <p:nvSpPr>
            <p:cNvPr id="63622" name="Rectangle 130"/>
            <p:cNvSpPr>
              <a:spLocks noChangeArrowheads="1"/>
            </p:cNvSpPr>
            <p:nvPr/>
          </p:nvSpPr>
          <p:spPr bwMode="auto">
            <a:xfrm rot="-2700000">
              <a:off x="4244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Sep. 08</a:t>
              </a:r>
              <a:endParaRPr lang="en-US"/>
            </a:p>
          </p:txBody>
        </p:sp>
        <p:sp>
          <p:nvSpPr>
            <p:cNvPr id="63623" name="Rectangle 131"/>
            <p:cNvSpPr>
              <a:spLocks noChangeArrowheads="1"/>
            </p:cNvSpPr>
            <p:nvPr/>
          </p:nvSpPr>
          <p:spPr bwMode="auto">
            <a:xfrm rot="-2700000">
              <a:off x="4593" y="3220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Dec. 08</a:t>
              </a:r>
              <a:endParaRPr lang="en-US"/>
            </a:p>
          </p:txBody>
        </p:sp>
        <p:sp>
          <p:nvSpPr>
            <p:cNvPr id="63624" name="Rectangle 132"/>
            <p:cNvSpPr>
              <a:spLocks noChangeArrowheads="1"/>
            </p:cNvSpPr>
            <p:nvPr/>
          </p:nvSpPr>
          <p:spPr bwMode="auto">
            <a:xfrm>
              <a:off x="2705" y="3637"/>
              <a:ext cx="103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Month / Year</a:t>
              </a:r>
              <a:endParaRPr lang="en-US"/>
            </a:p>
          </p:txBody>
        </p:sp>
        <p:sp>
          <p:nvSpPr>
            <p:cNvPr id="63625" name="Rectangle 133"/>
            <p:cNvSpPr>
              <a:spLocks noChangeArrowheads="1"/>
            </p:cNvSpPr>
            <p:nvPr/>
          </p:nvSpPr>
          <p:spPr bwMode="auto">
            <a:xfrm rot="-5400000">
              <a:off x="137" y="2147"/>
              <a:ext cx="73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Samples</a:t>
              </a:r>
              <a:endParaRPr lang="en-US"/>
            </a:p>
          </p:txBody>
        </p:sp>
        <p:sp>
          <p:nvSpPr>
            <p:cNvPr id="63626" name="Rectangle 134"/>
            <p:cNvSpPr>
              <a:spLocks noChangeArrowheads="1"/>
            </p:cNvSpPr>
            <p:nvPr/>
          </p:nvSpPr>
          <p:spPr bwMode="auto">
            <a:xfrm>
              <a:off x="318" y="1128"/>
              <a:ext cx="5070" cy="273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Right Arrow 268"/>
          <p:cNvSpPr/>
          <p:nvPr/>
        </p:nvSpPr>
        <p:spPr>
          <a:xfrm rot="5400000">
            <a:off x="4457700" y="22479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0" name="Rectangle 269"/>
          <p:cNvSpPr>
            <a:spLocks noChangeArrowheads="1"/>
          </p:cNvSpPr>
          <p:nvPr/>
        </p:nvSpPr>
        <p:spPr bwMode="auto">
          <a:xfrm>
            <a:off x="2209800" y="1752600"/>
            <a:ext cx="512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TrueAllele Expert System On-Line</a:t>
            </a:r>
          </a:p>
        </p:txBody>
      </p:sp>
      <p:pic>
        <p:nvPicPr>
          <p:cNvPr id="63495" name="Picture 270" descr="nyst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696860-3837-1346-998C-7D4A76C7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76" y="3709289"/>
            <a:ext cx="2726247" cy="1817498"/>
          </a:xfrm>
          <a:prstGeom prst="rect">
            <a:avLst/>
          </a:prstGeom>
        </p:spPr>
      </p:pic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Reanalyzed WTC DNA data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352800" y="3868738"/>
            <a:ext cx="2590800" cy="693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352800" y="4935538"/>
            <a:ext cx="2590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ED181E"/>
                </a:solidFill>
              </a:rPr>
              <a:t>  18,000  victim remains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076950" y="2057400"/>
            <a:ext cx="2228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3366FF"/>
                </a:solidFill>
              </a:rPr>
              <a:t>   2,700     missing people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42799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match</a:t>
            </a:r>
          </a:p>
        </p:txBody>
      </p:sp>
      <p:pic>
        <p:nvPicPr>
          <p:cNvPr id="64522" name="Picture 10" descr="nys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49E24-6520-7F47-88B4-979D46831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3060959"/>
            <a:ext cx="1403350" cy="13124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E56BD-1DD2-DE4A-8E99-FB3FDB50C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925" y="4618038"/>
            <a:ext cx="1612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jfs2011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Preserves more match information</a:t>
            </a:r>
          </a:p>
        </p:txBody>
      </p:sp>
      <p:graphicFrame>
        <p:nvGraphicFramePr>
          <p:cNvPr id="65538" name="Object 3"/>
          <p:cNvGraphicFramePr>
            <a:graphicFrameLocks noChangeAspect="1"/>
          </p:cNvGraphicFramePr>
          <p:nvPr/>
        </p:nvGraphicFramePr>
        <p:xfrm>
          <a:off x="762000" y="1981200"/>
          <a:ext cx="7313613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Worksheet" r:id="rId3" imgW="8089900" imgH="4876800" progId="Excel.Sheet.8">
                  <p:embed/>
                </p:oleObj>
              </mc:Choice>
              <mc:Fallback>
                <p:oleObj name="Worksheet" r:id="rId3" imgW="80899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313613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467600" y="45974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7.03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4870450"/>
            <a:ext cx="5867400" cy="0"/>
          </a:xfrm>
          <a:prstGeom prst="line">
            <a:avLst/>
          </a:prstGeom>
          <a:noFill/>
          <a:ln w="19050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67388" y="4038600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6.24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867400" y="39624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524750" y="3810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448550" y="3733800"/>
            <a:ext cx="94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13.26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504950" y="3962400"/>
            <a:ext cx="5867400" cy="0"/>
          </a:xfrm>
          <a:prstGeom prst="line">
            <a:avLst/>
          </a:prstGeom>
          <a:noFill/>
          <a:ln w="19050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5546" name="Picture 10" descr="nysta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36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jfs2013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Case disclosure packet</a:t>
            </a:r>
          </a:p>
        </p:txBody>
      </p:sp>
      <p:pic>
        <p:nvPicPr>
          <p:cNvPr id="4" name="Picture 3" descr="CasePacket Cont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01" y="1747520"/>
            <a:ext cx="3748368" cy="5110480"/>
          </a:xfrm>
          <a:prstGeom prst="rect">
            <a:avLst/>
          </a:prstGeom>
        </p:spPr>
      </p:pic>
      <p:pic>
        <p:nvPicPr>
          <p:cNvPr id="5" name="Picture 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7" y="4054288"/>
            <a:ext cx="2468880" cy="2468880"/>
          </a:xfrm>
          <a:prstGeom prst="rect">
            <a:avLst/>
          </a:prstGeom>
        </p:spPr>
      </p:pic>
      <p:pic>
        <p:nvPicPr>
          <p:cNvPr id="7" name="Picture 6" descr="WakefieldPacke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68" y="2240938"/>
            <a:ext cx="3056635" cy="16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Lots more match information</a:t>
            </a:r>
          </a:p>
        </p:txBody>
      </p:sp>
      <p:pic>
        <p:nvPicPr>
          <p:cNvPr id="66562" name="Picture 3" descr="are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6125"/>
            <a:ext cx="74295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nys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28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That other methods discard</a:t>
            </a:r>
          </a:p>
        </p:txBody>
      </p:sp>
      <p:pic>
        <p:nvPicPr>
          <p:cNvPr id="67586" name="Picture 4" descr="nys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143000" y="2057400"/>
          <a:ext cx="685800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Worksheet" r:id="rId4" imgW="10629900" imgH="6261100" progId="Excel.Sheet.8">
                  <p:embed/>
                </p:oleObj>
              </mc:Choice>
              <mc:Fallback>
                <p:oleObj name="Worksheet" r:id="rId4" imgW="10629900" imgH="6261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6858000" cy="404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15325" y="2895600"/>
            <a:ext cx="523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25</a:t>
            </a:r>
            <a:endParaRPr lang="en-US" dirty="0"/>
          </a:p>
          <a:p>
            <a:pPr>
              <a:defRPr/>
            </a:pPr>
            <a:r>
              <a:rPr lang="en-US" dirty="0"/>
              <a:t>+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5"/>
          <a:stretch>
            <a:fillRect/>
          </a:stretch>
        </p:blipFill>
        <p:spPr bwMode="auto">
          <a:xfrm>
            <a:off x="160020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Line 3"/>
          <p:cNvSpPr>
            <a:spLocks noChangeShapeType="1"/>
          </p:cNvSpPr>
          <p:nvPr/>
        </p:nvSpPr>
        <p:spPr bwMode="auto">
          <a:xfrm>
            <a:off x="5759450" y="4800600"/>
            <a:ext cx="990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4"/>
          <p:cNvSpPr>
            <a:spLocks noChangeShapeType="1"/>
          </p:cNvSpPr>
          <p:nvPr/>
        </p:nvSpPr>
        <p:spPr bwMode="auto">
          <a:xfrm>
            <a:off x="3625850" y="4673600"/>
            <a:ext cx="1168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 flipH="1">
            <a:off x="3251200" y="49403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7"/>
          <p:cNvSpPr>
            <a:spLocks noChangeShapeType="1"/>
          </p:cNvSpPr>
          <p:nvPr/>
        </p:nvSpPr>
        <p:spPr bwMode="auto">
          <a:xfrm flipH="1">
            <a:off x="3898900" y="44069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6096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Approved</a:t>
            </a:r>
          </a:p>
        </p:txBody>
      </p:sp>
      <p:pic>
        <p:nvPicPr>
          <p:cNvPr id="68615" name="Picture 13" descr="nys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9902" y="301603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1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akefiledRuling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ilsonRul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8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</a:t>
            </a:r>
            <a:r>
              <a:rPr lang="en-US" dirty="0" err="1"/>
              <a:t>TrueAllele</a:t>
            </a:r>
            <a:r>
              <a:rPr lang="en-US" dirty="0"/>
              <a:t> trials</a:t>
            </a:r>
          </a:p>
        </p:txBody>
      </p:sp>
      <p:pic>
        <p:nvPicPr>
          <p:cNvPr id="3" name="Picture 2" descr="NYcas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038"/>
            <a:ext cx="9144000" cy="34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Computer Interpretation of </a:t>
            </a:r>
            <a:br>
              <a:rPr lang="en-US" b="1">
                <a:solidFill>
                  <a:schemeClr val="tx1"/>
                </a:solidFill>
                <a:latin typeface="Arial" charset="0"/>
              </a:rPr>
            </a:br>
            <a:r>
              <a:rPr lang="en-US" b="1">
                <a:solidFill>
                  <a:schemeClr val="tx1"/>
                </a:solidFill>
                <a:latin typeface="Arial" charset="0"/>
              </a:rPr>
              <a:t>Quantitative DNA Evidence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08050" y="2736850"/>
            <a:ext cx="7327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People of New York v. </a:t>
            </a:r>
            <a:r>
              <a:rPr lang="en-US" sz="2800" b="1" dirty="0" err="1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Kimani</a:t>
            </a: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Stephenson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June, 2018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New York, NY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78063" y="4740275"/>
            <a:ext cx="45894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Jennifer M. Hornyak, MS</a:t>
            </a:r>
          </a:p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92500" y="6477000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2003-2018</a:t>
            </a:r>
          </a:p>
        </p:txBody>
      </p:sp>
    </p:spTree>
    <p:extLst>
      <p:ext uri="{BB962C8B-B14F-4D97-AF65-F5344CB8AC3E}">
        <p14:creationId xmlns:p14="http://schemas.microsoft.com/office/powerpoint/2010/main" val="3316729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When nothing means everything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638" y="2289175"/>
          <a:ext cx="8594725" cy="3932238"/>
        </p:xfrm>
        <a:graphic>
          <a:graphicData uri="http://schemas.openxmlformats.org/drawingml/2006/table">
            <a:tbl>
              <a:tblPr/>
              <a:tblGrid>
                <a:gridCol w="119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L="91456" marR="91456" marT="45694" marB="456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L="91456" marR="91456" marT="45694" marB="456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BC</a:t>
                      </a:r>
                    </a:p>
                  </a:txBody>
                  <a:tcPr marL="91456" marR="91456" marT="45694" marB="456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Kimani Stephenson</a:t>
                      </a:r>
                    </a:p>
                  </a:txBody>
                  <a:tcPr marL="91456" marR="91456" marT="45694" marB="4569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 dresLB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left breast area of dress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25.8 quadrillion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418 octillion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 dress2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left front area of dress, sample 2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14.2    billion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74.7 septillion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 jackLB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left breast area of jacket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1.91 sextillion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220 thousand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31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Computer Interpretation of </a:t>
            </a:r>
            <a:br>
              <a:rPr lang="en-US" b="1">
                <a:solidFill>
                  <a:schemeClr val="tx1"/>
                </a:solidFill>
                <a:latin typeface="Arial" charset="0"/>
              </a:rPr>
            </a:br>
            <a:r>
              <a:rPr lang="en-US" b="1">
                <a:solidFill>
                  <a:schemeClr val="tx1"/>
                </a:solidFill>
                <a:latin typeface="Arial" charset="0"/>
              </a:rPr>
              <a:t>Quantitative DNA Evidence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309688" y="2736850"/>
            <a:ext cx="6524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State of Georgia v. Johnny Lee Gates</a:t>
            </a:r>
          </a:p>
          <a:p>
            <a:pPr algn="ctr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May, 2018</a:t>
            </a:r>
          </a:p>
          <a:p>
            <a:pPr algn="ctr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Columbus, GA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1238" y="4740275"/>
            <a:ext cx="4583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W. Perlin, PhD, MD, PhD</a:t>
            </a:r>
          </a:p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92500" y="6477000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2003-2018</a:t>
            </a:r>
          </a:p>
        </p:txBody>
      </p:sp>
    </p:spTree>
    <p:extLst>
      <p:ext uri="{BB962C8B-B14F-4D97-AF65-F5344CB8AC3E}">
        <p14:creationId xmlns:p14="http://schemas.microsoft.com/office/powerpoint/2010/main" val="1634304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Match statistics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1063" y="1903413"/>
          <a:ext cx="7381875" cy="4591050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76C2573-004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Johnny Lee Gates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robe belt side 1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1.5 million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robe belt side 2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134 thousand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front of black tie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4.33 million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back of black tie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963 million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  <a:r>
                        <a:rPr kumimoji="0" lang="mr-I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robe belt M-vac filter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902 trillion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76C2573-0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black tie M-vac filter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in 825 billion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Disclosure materials</a:t>
            </a:r>
          </a:p>
        </p:txBody>
      </p:sp>
      <p:pic>
        <p:nvPicPr>
          <p:cNvPr id="3" name="Picture 2" descr="Reliability Fold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270760"/>
            <a:ext cx="6946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890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707733-EBC2-9C45-8683-5D3821427085}" type="slidenum">
              <a:rPr lang="en-US" sz="1400">
                <a:latin typeface="Times" charset="0"/>
              </a:rPr>
              <a:pPr/>
              <a:t>40</a:t>
            </a:fld>
            <a:endParaRPr lang="en-US" sz="1400">
              <a:latin typeface="Times" charset="0"/>
            </a:endParaRPr>
          </a:p>
        </p:txBody>
      </p:sp>
      <p:pic>
        <p:nvPicPr>
          <p:cNvPr id="89091" name="Picture 3" descr="Gat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28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oodb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40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5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3" descr="gen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5"/>
            <a:ext cx="91440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Ploy 1: “Highest Probability”</a:t>
            </a:r>
          </a:p>
        </p:txBody>
      </p:sp>
      <p:sp>
        <p:nvSpPr>
          <p:cNvPr id="26627" name="AutoShape 11"/>
          <p:cNvSpPr>
            <a:spLocks noChangeArrowheads="1"/>
          </p:cNvSpPr>
          <p:nvPr/>
        </p:nvSpPr>
        <p:spPr bwMode="auto">
          <a:xfrm>
            <a:off x="2649538" y="5116513"/>
            <a:ext cx="779462" cy="6238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7802563" y="511016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28%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2735263" y="520065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7742238" y="5103813"/>
            <a:ext cx="779462" cy="5603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26631" name="Straight Arrow Connector 18"/>
          <p:cNvCxnSpPr>
            <a:cxnSpLocks noChangeShapeType="1"/>
          </p:cNvCxnSpPr>
          <p:nvPr/>
        </p:nvCxnSpPr>
        <p:spPr bwMode="auto">
          <a:xfrm>
            <a:off x="6934200" y="4102100"/>
            <a:ext cx="800100" cy="9398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19"/>
          <p:cNvSpPr txBox="1">
            <a:spLocks noChangeArrowheads="1"/>
          </p:cNvSpPr>
          <p:nvPr/>
        </p:nvSpPr>
        <p:spPr bwMode="auto">
          <a:xfrm>
            <a:off x="4135438" y="3289300"/>
            <a:ext cx="288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8000"/>
                </a:solidFill>
              </a:rPr>
              <a:t>The 17,19 gives the</a:t>
            </a:r>
          </a:p>
          <a:p>
            <a:pPr algn="ctr"/>
            <a:r>
              <a:rPr lang="en-US" sz="2400">
                <a:solidFill>
                  <a:srgbClr val="008000"/>
                </a:solidFill>
              </a:rPr>
              <a:t>highest probability</a:t>
            </a:r>
          </a:p>
        </p:txBody>
      </p:sp>
      <p:sp>
        <p:nvSpPr>
          <p:cNvPr id="26633" name="TextBox 20"/>
          <p:cNvSpPr txBox="1">
            <a:spLocks noChangeArrowheads="1"/>
          </p:cNvSpPr>
          <p:nvPr/>
        </p:nvSpPr>
        <p:spPr bwMode="auto">
          <a:xfrm>
            <a:off x="4010025" y="4368800"/>
            <a:ext cx="207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but defendant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has a 14,17</a:t>
            </a:r>
          </a:p>
        </p:txBody>
      </p:sp>
      <p:cxnSp>
        <p:nvCxnSpPr>
          <p:cNvPr id="26634" name="Straight Arrow Connector 21"/>
          <p:cNvCxnSpPr>
            <a:cxnSpLocks noChangeShapeType="1"/>
          </p:cNvCxnSpPr>
          <p:nvPr/>
        </p:nvCxnSpPr>
        <p:spPr bwMode="auto">
          <a:xfrm flipH="1">
            <a:off x="3492500" y="4838700"/>
            <a:ext cx="558800" cy="546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3897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 testimony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41300" y="1862138"/>
            <a:ext cx="86995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DEF EXPERT: The 8,11 at the CSF locus for this particular analysis was the </a:t>
            </a:r>
            <a:r>
              <a:rPr lang="en-US" sz="2400" b="1">
                <a:solidFill>
                  <a:srgbClr val="FF0000"/>
                </a:solidFill>
              </a:rPr>
              <a:t>fourth most probable genotype </a:t>
            </a:r>
            <a:r>
              <a:rPr lang="en-US" sz="2400">
                <a:solidFill>
                  <a:srgbClr val="FF0000"/>
                </a:solidFill>
              </a:rPr>
              <a:t>reported. 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008000"/>
                </a:solidFill>
              </a:rPr>
              <a:t>DEFENDER: Explain what you're saying to us.</a:t>
            </a:r>
          </a:p>
          <a:p>
            <a:endParaRPr lang="en-US" sz="2400">
              <a:solidFill>
                <a:srgbClr val="008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DEF EXPERT: There are three genotypes other than 8,11 that have been accorded a higher probability. 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008000"/>
                </a:solidFill>
              </a:rPr>
              <a:t>DEFENDER: Okay. And D13? We're just going to go down through them.</a:t>
            </a:r>
          </a:p>
          <a:p>
            <a:endParaRPr lang="en-US" sz="2400">
              <a:solidFill>
                <a:srgbClr val="008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DEF EXPERT: It was the </a:t>
            </a:r>
            <a:r>
              <a:rPr lang="en-US" sz="2400" b="1">
                <a:solidFill>
                  <a:srgbClr val="FF0000"/>
                </a:solidFill>
              </a:rPr>
              <a:t>second highest</a:t>
            </a:r>
            <a:r>
              <a:rPr lang="en-US" sz="2400">
                <a:solidFill>
                  <a:srgbClr val="FF0000"/>
                </a:solidFill>
              </a:rPr>
              <a:t>, this one listed in the table, is the second most probable.</a:t>
            </a:r>
          </a:p>
        </p:txBody>
      </p:sp>
    </p:spTree>
    <p:extLst>
      <p:ext uri="{BB962C8B-B14F-4D97-AF65-F5344CB8AC3E}">
        <p14:creationId xmlns:p14="http://schemas.microsoft.com/office/powerpoint/2010/main" val="2025699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Fallacy explained</a:t>
            </a:r>
          </a:p>
        </p:txBody>
      </p:sp>
      <p:pic>
        <p:nvPicPr>
          <p:cNvPr id="28674" name="Picture 1" descr="genop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9144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1"/>
          <p:cNvSpPr>
            <a:spLocks noChangeArrowheads="1"/>
          </p:cNvSpPr>
          <p:nvPr/>
        </p:nvSpPr>
        <p:spPr bwMode="auto">
          <a:xfrm>
            <a:off x="2649538" y="5116513"/>
            <a:ext cx="868362" cy="160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7802563" y="511016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28%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2735263" y="520065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3027363" y="5876925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996633"/>
                </a:solidFill>
              </a:rPr>
              <a:t>3%</a:t>
            </a: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7742238" y="5103813"/>
            <a:ext cx="868362" cy="5603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2324100" y="4584700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Relevant</a:t>
            </a:r>
          </a:p>
        </p:txBody>
      </p:sp>
      <p:cxnSp>
        <p:nvCxnSpPr>
          <p:cNvPr id="28681" name="Straight Arrow Connector 11"/>
          <p:cNvCxnSpPr>
            <a:cxnSpLocks noChangeShapeType="1"/>
          </p:cNvCxnSpPr>
          <p:nvPr/>
        </p:nvCxnSpPr>
        <p:spPr bwMode="auto">
          <a:xfrm>
            <a:off x="6934200" y="4102100"/>
            <a:ext cx="800100" cy="9398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4032250" y="3289300"/>
            <a:ext cx="309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8000"/>
                </a:solidFill>
              </a:rPr>
              <a:t>17,19 is </a:t>
            </a:r>
            <a:r>
              <a:rPr lang="en-US" sz="2400" b="1">
                <a:solidFill>
                  <a:srgbClr val="008000"/>
                </a:solidFill>
              </a:rPr>
              <a:t>not relevant</a:t>
            </a:r>
          </a:p>
          <a:p>
            <a:pPr algn="ctr"/>
            <a:r>
              <a:rPr lang="en-US" sz="2400">
                <a:solidFill>
                  <a:srgbClr val="008000"/>
                </a:solidFill>
              </a:rPr>
              <a:t>to match statistic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3797300" y="4406900"/>
            <a:ext cx="250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but the 14,17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of defendant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is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relevant</a:t>
            </a:r>
            <a:r>
              <a:rPr lang="en-US" sz="2400">
                <a:solidFill>
                  <a:srgbClr val="FF0000"/>
                </a:solidFill>
              </a:rPr>
              <a:t> to LR</a:t>
            </a:r>
          </a:p>
        </p:txBody>
      </p:sp>
      <p:cxnSp>
        <p:nvCxnSpPr>
          <p:cNvPr id="28684" name="Straight Arrow Connector 14"/>
          <p:cNvCxnSpPr>
            <a:cxnSpLocks noChangeShapeType="1"/>
          </p:cNvCxnSpPr>
          <p:nvPr/>
        </p:nvCxnSpPr>
        <p:spPr bwMode="auto">
          <a:xfrm flipH="1">
            <a:off x="3492500" y="4838700"/>
            <a:ext cx="558800" cy="546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4357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to respond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73125" y="2540000"/>
            <a:ext cx="7331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PROSECUTOR: I'm going to object to the </a:t>
            </a:r>
            <a:r>
              <a:rPr lang="en-US" sz="2400" b="1">
                <a:solidFill>
                  <a:srgbClr val="0000FF"/>
                </a:solidFill>
              </a:rPr>
              <a:t>relevance</a:t>
            </a:r>
            <a:r>
              <a:rPr lang="en-US" sz="2400">
                <a:solidFill>
                  <a:srgbClr val="0000FF"/>
                </a:solidFill>
              </a:rPr>
              <a:t> of this unless they can bring some sort of expert opinion to bear on it, what's the significance. 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996633"/>
                </a:solidFill>
              </a:rPr>
              <a:t>THE COURT: So I would sustain that objection. So I would disallow your ability to get into that because it's outside the scope of the expert report. </a:t>
            </a:r>
          </a:p>
        </p:txBody>
      </p:sp>
    </p:spTree>
    <p:extLst>
      <p:ext uri="{BB962C8B-B14F-4D97-AF65-F5344CB8AC3E}">
        <p14:creationId xmlns:p14="http://schemas.microsoft.com/office/powerpoint/2010/main" val="2902519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Verbal equivalents?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2226" name="Picture 2" descr="VerbalEquival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91440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503363" y="4219575"/>
            <a:ext cx="610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hides the real match strength information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not what a DNA expert actually believes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misleads the jury about “million” (Koehler)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430338" y="5692775"/>
            <a:ext cx="6430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Just report LR </a:t>
            </a:r>
            <a:r>
              <a:rPr lang="en-US">
                <a:solidFill>
                  <a:srgbClr val="000090"/>
                </a:solidFill>
              </a:rPr>
              <a:t>error</a:t>
            </a:r>
            <a:r>
              <a:rPr lang="en-US">
                <a:solidFill>
                  <a:srgbClr val="0000FF"/>
                </a:solidFill>
              </a:rPr>
              <a:t>, along with the </a:t>
            </a:r>
            <a:r>
              <a:rPr lang="en-US">
                <a:solidFill>
                  <a:srgbClr val="000090"/>
                </a:solidFill>
              </a:rPr>
              <a:t>LR</a:t>
            </a:r>
            <a:r>
              <a:rPr lang="en-US">
                <a:solidFill>
                  <a:srgbClr val="0000FF"/>
                </a:solidFill>
              </a:rPr>
              <a:t>,</a:t>
            </a:r>
          </a:p>
          <a:p>
            <a:r>
              <a:rPr lang="en-US">
                <a:solidFill>
                  <a:srgbClr val="0000FF"/>
                </a:solidFill>
              </a:rPr>
              <a:t>when the match strength is under a million</a:t>
            </a:r>
          </a:p>
        </p:txBody>
      </p:sp>
    </p:spTree>
    <p:extLst>
      <p:ext uri="{BB962C8B-B14F-4D97-AF65-F5344CB8AC3E}">
        <p14:creationId xmlns:p14="http://schemas.microsoft.com/office/powerpoint/2010/main" val="2305403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55228"/>
              </p:ext>
            </p:extLst>
          </p:nvPr>
        </p:nvGraphicFramePr>
        <p:xfrm>
          <a:off x="319720" y="383392"/>
          <a:ext cx="8381999" cy="647765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646">
                <a:tc>
                  <a:txBody>
                    <a:bodyPr/>
                    <a:lstStyle/>
                    <a:p>
                      <a:r>
                        <a:rPr lang="en-US" sz="1100" dirty="0"/>
                        <a:t>Crime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Evidence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Defendant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Outcome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Sentence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rape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Ralph </a:t>
                      </a:r>
                      <a:r>
                        <a:rPr lang="en-US" sz="1100" dirty="0" err="1"/>
                        <a:t>Skundrich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guilty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75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gun, hat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Leland Davis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guilty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23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rape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Akaninyene</a:t>
                      </a:r>
                      <a:r>
                        <a:rPr lang="en-US" sz="1100" dirty="0"/>
                        <a:t> Akan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guilty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shotgun</a:t>
                      </a:r>
                      <a:r>
                        <a:rPr lang="en-US" sz="1100" baseline="0" dirty="0"/>
                        <a:t> shells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James </a:t>
                      </a:r>
                      <a:r>
                        <a:rPr lang="en-US" sz="1100" dirty="0" err="1"/>
                        <a:t>Yeckel</a:t>
                      </a:r>
                      <a:r>
                        <a:rPr lang="en-US" sz="1100" dirty="0"/>
                        <a:t>, Jr.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25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fingernail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Anthony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guilty 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life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weapons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Thomas </a:t>
                      </a:r>
                      <a:r>
                        <a:rPr lang="en-US" sz="1100" dirty="0" err="1"/>
                        <a:t>Doswell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 </a:t>
                      </a:r>
                      <a:r>
                        <a:rPr lang="en-US" sz="1100" baseline="0" dirty="0"/>
                        <a:t>year</a:t>
                      </a:r>
                      <a:endParaRPr lang="en-US" sz="11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100" baseline="0" dirty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robbery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Jesse </a:t>
                      </a:r>
                      <a:r>
                        <a:rPr lang="en-US" sz="1100" dirty="0" err="1"/>
                        <a:t>Lumberger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drugs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Derek </a:t>
                      </a:r>
                      <a:r>
                        <a:rPr lang="en-US" sz="1100" dirty="0" err="1"/>
                        <a:t>McKissick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 1/2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drugs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 1/2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door, 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Calvin Kane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20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fingernail,</a:t>
                      </a:r>
                      <a:r>
                        <a:rPr lang="en-US" sz="1100" baseline="0" dirty="0"/>
                        <a:t>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Allen Wade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life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Jaykwaan</a:t>
                      </a:r>
                      <a:r>
                        <a:rPr lang="en-US" sz="1100" dirty="0"/>
                        <a:t> Pinckney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10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Dhaque</a:t>
                      </a:r>
                      <a:r>
                        <a:rPr lang="en-US" sz="1100" baseline="0" dirty="0"/>
                        <a:t> Jones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1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Anthony</a:t>
                      </a:r>
                      <a:r>
                        <a:rPr lang="en-US" sz="1100" baseline="0" dirty="0"/>
                        <a:t> Jefferson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Zachary Blair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15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Delmingo</a:t>
                      </a:r>
                      <a:r>
                        <a:rPr lang="en-US" sz="1100" dirty="0"/>
                        <a:t> Williams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Terry</a:t>
                      </a:r>
                      <a:r>
                        <a:rPr lang="en-US" sz="1100" baseline="0" dirty="0"/>
                        <a:t> L.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40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hat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Robert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Schatzman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 1/2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Rashawn</a:t>
                      </a:r>
                      <a:r>
                        <a:rPr lang="en-US" sz="1100" dirty="0"/>
                        <a:t> Walker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1.5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hat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Lauren</a:t>
                      </a:r>
                      <a:r>
                        <a:rPr lang="en-US" sz="1100" baseline="0" dirty="0"/>
                        <a:t> Peak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 year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body</a:t>
                      </a:r>
                      <a:r>
                        <a:rPr lang="en-US" sz="1100" baseline="0" dirty="0"/>
                        <a:t> cavity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Freddie</a:t>
                      </a:r>
                      <a:r>
                        <a:rPr lang="en-US" sz="1100" baseline="0" dirty="0"/>
                        <a:t> Cole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Chaz</a:t>
                      </a:r>
                      <a:r>
                        <a:rPr lang="en-US" sz="1100" baseline="0" dirty="0"/>
                        <a:t> White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660066"/>
                          </a:solidFill>
                        </a:rPr>
                        <a:t>sex crime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clothing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Christopher </a:t>
                      </a:r>
                      <a:r>
                        <a:rPr lang="en-US" sz="1100" dirty="0" err="1"/>
                        <a:t>Stavish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 </a:t>
                      </a:r>
                      <a:r>
                        <a:rPr lang="en-US" sz="1100" dirty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 1/2 years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gun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Jake</a:t>
                      </a:r>
                      <a:r>
                        <a:rPr lang="en-US" sz="1100" baseline="0" dirty="0"/>
                        <a:t> Knight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guilty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life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0" y="-55036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Allegheny County: </a:t>
            </a:r>
            <a:r>
              <a:rPr lang="en-US" dirty="0">
                <a:solidFill>
                  <a:srgbClr val="3366FF"/>
                </a:solidFill>
              </a:rPr>
              <a:t>75 cases, </a:t>
            </a:r>
            <a:r>
              <a:rPr lang="en-US" dirty="0">
                <a:solidFill>
                  <a:srgbClr val="0000FF"/>
                </a:solidFill>
              </a:rPr>
              <a:t>15 trials, </a:t>
            </a:r>
            <a:r>
              <a:rPr lang="en-US" dirty="0">
                <a:solidFill>
                  <a:srgbClr val="000090"/>
                </a:solidFill>
              </a:rPr>
              <a:t>8 exonerations</a:t>
            </a:r>
          </a:p>
        </p:txBody>
      </p:sp>
    </p:spTree>
    <p:extLst>
      <p:ext uri="{BB962C8B-B14F-4D97-AF65-F5344CB8AC3E}">
        <p14:creationId xmlns:p14="http://schemas.microsoft.com/office/powerpoint/2010/main" val="4033835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Open the past</a:t>
            </a:r>
          </a:p>
        </p:txBody>
      </p:sp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1570038" y="1820863"/>
            <a:ext cx="63325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 can overcome the past failures</a:t>
            </a:r>
          </a:p>
          <a:p>
            <a:r>
              <a:rPr lang="en-US"/>
              <a:t>of DNA mixture interpretation. </a:t>
            </a:r>
          </a:p>
          <a:p>
            <a:r>
              <a:rPr lang="en-US"/>
              <a:t> </a:t>
            </a:r>
          </a:p>
          <a:p>
            <a:r>
              <a:rPr lang="en-US">
                <a:solidFill>
                  <a:srgbClr val="000090"/>
                </a:solidFill>
              </a:rPr>
              <a:t>There have been 100,000’s of mixtures</a:t>
            </a:r>
          </a:p>
          <a:p>
            <a:r>
              <a:rPr lang="en-US">
                <a:solidFill>
                  <a:srgbClr val="000090"/>
                </a:solidFill>
              </a:rPr>
              <a:t>wrongly reported as “inconclusive”</a:t>
            </a:r>
          </a:p>
          <a:p>
            <a:r>
              <a:rPr lang="en-US">
                <a:solidFill>
                  <a:srgbClr val="000090"/>
                </a:solidFill>
              </a:rPr>
              <a:t>or given inaccurate match statistics. </a:t>
            </a:r>
          </a:p>
          <a:p>
            <a:endParaRPr lang="en-US"/>
          </a:p>
          <a:p>
            <a:r>
              <a:rPr lang="en-US">
                <a:solidFill>
                  <a:srgbClr val="0000FF"/>
                </a:solidFill>
              </a:rPr>
              <a:t>TrueAllele automation can open the past.</a:t>
            </a:r>
          </a:p>
          <a:p>
            <a:r>
              <a:rPr lang="en-US">
                <a:solidFill>
                  <a:srgbClr val="0000FF"/>
                </a:solidFill>
              </a:rPr>
              <a:t>It can use all the data, without people,</a:t>
            </a:r>
          </a:p>
          <a:p>
            <a:r>
              <a:rPr lang="en-US">
                <a:solidFill>
                  <a:srgbClr val="0000FF"/>
                </a:solidFill>
              </a:rPr>
              <a:t>to accurately reprocess old cases. </a:t>
            </a:r>
          </a:p>
          <a:p>
            <a:endParaRPr lang="en-US"/>
          </a:p>
          <a:p>
            <a:r>
              <a:rPr lang="en-US">
                <a:solidFill>
                  <a:srgbClr val="3366FF"/>
                </a:solidFill>
              </a:rPr>
              <a:t>To free the innocent, and find the guilty.</a:t>
            </a:r>
          </a:p>
        </p:txBody>
      </p:sp>
    </p:spTree>
    <p:extLst>
      <p:ext uri="{BB962C8B-B14F-4D97-AF65-F5344CB8AC3E}">
        <p14:creationId xmlns:p14="http://schemas.microsoft.com/office/powerpoint/2010/main" val="2400607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9288" y="615695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logo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Computer Interpretation of </a:t>
            </a:r>
            <a:br>
              <a:rPr lang="en-US" b="1">
                <a:solidFill>
                  <a:schemeClr val="tx1"/>
                </a:solidFill>
                <a:latin typeface="Arial" charset="0"/>
              </a:rPr>
            </a:br>
            <a:r>
              <a:rPr lang="en-US" b="1">
                <a:solidFill>
                  <a:schemeClr val="tx1"/>
                </a:solidFill>
                <a:latin typeface="Arial" charset="0"/>
              </a:rPr>
              <a:t>Quantitative DNA Evidence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360613" y="2817813"/>
            <a:ext cx="4456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People v. John Wakefield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October, 2014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Schenectady, NY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49500" y="4740275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Perlin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PhD, MD, PhD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2003-2014</a:t>
            </a:r>
          </a:p>
        </p:txBody>
      </p:sp>
    </p:spTree>
    <p:extLst>
      <p:ext uri="{BB962C8B-B14F-4D97-AF65-F5344CB8AC3E}">
        <p14:creationId xmlns:p14="http://schemas.microsoft.com/office/powerpoint/2010/main" val="20540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biology</a:t>
            </a:r>
          </a:p>
        </p:txBody>
      </p:sp>
      <p:pic>
        <p:nvPicPr>
          <p:cNvPr id="17410" name="Picture 3" descr="cell_chrom_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934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908550" y="4495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Locus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625850" y="4140200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Chromosome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71600" y="46482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Nucleus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192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320956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world book encyclop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5938"/>
            <a:ext cx="3983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Short tandem repeat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343400" y="2667000"/>
            <a:ext cx="480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</a:rPr>
              <a:t>Take me out to the ball game</a:t>
            </a:r>
          </a:p>
          <a:p>
            <a:pPr algn="l"/>
            <a:r>
              <a:rPr lang="en-US" sz="1800"/>
              <a:t>take me out with the crowd</a:t>
            </a:r>
          </a:p>
          <a:p>
            <a:pPr algn="l"/>
            <a:r>
              <a:rPr lang="en-US" sz="1800"/>
              <a:t>buy me some peanuts and Cracker Jack</a:t>
            </a:r>
          </a:p>
          <a:p>
            <a:pPr algn="l"/>
            <a:r>
              <a:rPr lang="en-US" sz="1800"/>
              <a:t>I don't care if I never get back</a:t>
            </a:r>
          </a:p>
          <a:p>
            <a:pPr algn="l"/>
            <a:r>
              <a:rPr lang="en-US" sz="1800"/>
              <a:t>let me </a:t>
            </a:r>
          </a:p>
          <a:p>
            <a:pPr algn="l"/>
            <a:r>
              <a:rPr lang="en-US" sz="1800">
                <a:solidFill>
                  <a:srgbClr val="0000FF"/>
                </a:solidFill>
              </a:rPr>
              <a:t>root root root root root root root root root root </a:t>
            </a:r>
          </a:p>
          <a:p>
            <a:pPr algn="l"/>
            <a:r>
              <a:rPr lang="en-US" sz="1800"/>
              <a:t>for the home team,</a:t>
            </a:r>
          </a:p>
          <a:p>
            <a:pPr algn="l"/>
            <a:r>
              <a:rPr lang="en-US" sz="1800"/>
              <a:t>if they don't win, it's a shame for it's one, two, three strikes, you're out</a:t>
            </a:r>
          </a:p>
          <a:p>
            <a:pPr algn="l"/>
            <a:r>
              <a:rPr lang="en-US" sz="1800">
                <a:solidFill>
                  <a:srgbClr val="FF0000"/>
                </a:solidFill>
              </a:rPr>
              <a:t>at the old ball game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267200" y="56467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"</a:t>
            </a:r>
            <a:r>
              <a:rPr lang="en-US">
                <a:solidFill>
                  <a:srgbClr val="0000FF"/>
                </a:solidFill>
              </a:rPr>
              <a:t>root</a:t>
            </a:r>
            <a:r>
              <a:rPr lang="en-US"/>
              <a:t>" repeated </a:t>
            </a:r>
            <a:r>
              <a:rPr lang="en-US">
                <a:solidFill>
                  <a:srgbClr val="0000FF"/>
                </a:solidFill>
              </a:rPr>
              <a:t>10 </a:t>
            </a:r>
            <a:r>
              <a:rPr lang="en-US"/>
              <a:t>times, so</a:t>
            </a:r>
          </a:p>
          <a:p>
            <a:r>
              <a:rPr lang="en-US">
                <a:solidFill>
                  <a:srgbClr val="0000FF"/>
                </a:solidFill>
              </a:rPr>
              <a:t>allele </a:t>
            </a:r>
            <a:r>
              <a:rPr lang="en-US"/>
              <a:t>length is </a:t>
            </a:r>
            <a:r>
              <a:rPr lang="en-US">
                <a:solidFill>
                  <a:srgbClr val="0000FF"/>
                </a:solidFill>
              </a:rPr>
              <a:t>10 </a:t>
            </a:r>
            <a:r>
              <a:rPr lang="en-US"/>
              <a:t>repeats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85800" y="47244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23 volumes in cell's</a:t>
            </a:r>
          </a:p>
          <a:p>
            <a:r>
              <a:rPr lang="en-US">
                <a:solidFill>
                  <a:srgbClr val="800000"/>
                </a:solidFill>
              </a:rPr>
              <a:t>DNA encyclopedia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95800" y="2057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DNA locus paragraph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Curved Down Arrow 5"/>
          <p:cNvSpPr/>
          <p:nvPr/>
        </p:nvSpPr>
        <p:spPr bwMode="auto">
          <a:xfrm>
            <a:off x="2438400" y="2362200"/>
            <a:ext cx="1981200" cy="609600"/>
          </a:xfrm>
          <a:prstGeom prst="curvedDownArrow">
            <a:avLst>
              <a:gd name="adj1" fmla="val 25000"/>
              <a:gd name="adj2" fmla="val 50000"/>
              <a:gd name="adj3" fmla="val 260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8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172200" y="45862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/>
          <p:cNvSpPr txBox="1">
            <a:spLocks noChangeArrowheads="1"/>
          </p:cNvSpPr>
          <p:nvPr/>
        </p:nvSpPr>
        <p:spPr bwMode="auto">
          <a:xfrm>
            <a:off x="55626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19496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/>
          <p:cNvSpPr txBox="1">
            <a:spLocks noChangeArrowheads="1"/>
          </p:cNvSpPr>
          <p:nvPr/>
        </p:nvSpPr>
        <p:spPr bwMode="auto">
          <a:xfrm>
            <a:off x="5562600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/>
          <p:cNvSpPr txBox="1">
            <a:spLocks noChangeArrowheads="1"/>
          </p:cNvSpPr>
          <p:nvPr/>
        </p:nvSpPr>
        <p:spPr bwMode="auto">
          <a:xfrm>
            <a:off x="5562600" y="3824288"/>
            <a:ext cx="311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539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evidence interpretation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Evidence item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Evidence data</a:t>
            </a: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194582" name="AutoShape 22"/>
          <p:cNvSpPr>
            <a:spLocks noChangeArrowheads="1"/>
          </p:cNvSpPr>
          <p:nvPr/>
        </p:nvSpPr>
        <p:spPr bwMode="auto">
          <a:xfrm>
            <a:off x="39624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83" name="AutoShape 23"/>
          <p:cNvSpPr>
            <a:spLocks noChangeArrowheads="1"/>
          </p:cNvSpPr>
          <p:nvPr/>
        </p:nvSpPr>
        <p:spPr bwMode="auto">
          <a:xfrm>
            <a:off x="44196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/>
              <a:t>10   11   12</a:t>
            </a:r>
          </a:p>
        </p:txBody>
      </p:sp>
      <p:sp>
        <p:nvSpPr>
          <p:cNvPr id="194586" name="AutoShape 26"/>
          <p:cNvSpPr>
            <a:spLocks noChangeArrowheads="1"/>
          </p:cNvSpPr>
          <p:nvPr/>
        </p:nvSpPr>
        <p:spPr bwMode="auto">
          <a:xfrm>
            <a:off x="4876800" y="2895600"/>
            <a:ext cx="1524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Evidence genotype</a:t>
            </a:r>
          </a:p>
        </p:txBody>
      </p:sp>
      <p:sp>
        <p:nvSpPr>
          <p:cNvPr id="194589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Known genotype</a:t>
            </a:r>
          </a:p>
        </p:txBody>
      </p:sp>
      <p:sp>
        <p:nvSpPr>
          <p:cNvPr id="194590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6870700" y="2743200"/>
            <a:ext cx="2120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10, 12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50%</a:t>
            </a:r>
            <a:endParaRPr lang="en-US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11, 12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30%</a:t>
            </a:r>
            <a:endParaRPr lang="en-US"/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12, 12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20%</a:t>
            </a:r>
            <a:endParaRPr lang="en-US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7315200" y="6248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bg2"/>
                </a:solidFill>
              </a:rPr>
              <a:t>10, 12</a:t>
            </a: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7246938" y="44196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21523" name="Group 34"/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21524" name="Picture 38" descr="DNA_logo.jpg 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39" descr="&#10;DNA_logo2.jpg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5869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22069</TotalTime>
  <Words>1728</Words>
  <Application>Microsoft Macintosh PowerPoint</Application>
  <PresentationFormat>On-screen Show (4:3)</PresentationFormat>
  <Paragraphs>518</Paragraphs>
  <Slides>49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ＭＳ Ｐゴシック</vt:lpstr>
      <vt:lpstr>Arial</vt:lpstr>
      <vt:lpstr>Times</vt:lpstr>
      <vt:lpstr>Blank Presentation</vt:lpstr>
      <vt:lpstr>Document</vt:lpstr>
      <vt:lpstr>Worksheet</vt:lpstr>
      <vt:lpstr>Mining the Mixture: A DNA Analyst Explains (2)</vt:lpstr>
      <vt:lpstr>TrueAllele report</vt:lpstr>
      <vt:lpstr>Case disclosure packet</vt:lpstr>
      <vt:lpstr>Disclosure materials</vt:lpstr>
      <vt:lpstr>Computer Interpretation of  Quantitative DNA Evidence </vt:lpstr>
      <vt:lpstr>DNA biology</vt:lpstr>
      <vt:lpstr>Short tandem repeat</vt:lpstr>
      <vt:lpstr>DNA genotype</vt:lpstr>
      <vt:lpstr>DNA evidence interpretation</vt:lpstr>
      <vt:lpstr>Computers can use all the data</vt:lpstr>
      <vt:lpstr>People may use less of the data</vt:lpstr>
      <vt:lpstr>How the computer thinks</vt:lpstr>
      <vt:lpstr>Evidence genotype</vt:lpstr>
      <vt:lpstr>DNA match information</vt:lpstr>
      <vt:lpstr>Match information at 15 loci</vt:lpstr>
      <vt:lpstr>Is the suspect in the evidence?</vt:lpstr>
      <vt:lpstr>Is the victim in the evidence?</vt:lpstr>
      <vt:lpstr>Match statistics</vt:lpstr>
      <vt:lpstr>Frye hearing</vt:lpstr>
      <vt:lpstr>Validated genotyping method</vt:lpstr>
      <vt:lpstr>Sensitivity</vt:lpstr>
      <vt:lpstr>Specificity</vt:lpstr>
      <vt:lpstr>Reproducibility</vt:lpstr>
      <vt:lpstr>General acceptance</vt:lpstr>
      <vt:lpstr>Eliminated NYS DNA backlog</vt:lpstr>
      <vt:lpstr>Reanalyzed WTC DNA data</vt:lpstr>
      <vt:lpstr> </vt:lpstr>
      <vt:lpstr>Preserves more match information</vt:lpstr>
      <vt:lpstr> </vt:lpstr>
      <vt:lpstr>Lots more match information</vt:lpstr>
      <vt:lpstr>That other methods discard</vt:lpstr>
      <vt:lpstr>Approved</vt:lpstr>
      <vt:lpstr>PowerPoint Presentation</vt:lpstr>
      <vt:lpstr>PowerPoint Presentation</vt:lpstr>
      <vt:lpstr>New York TrueAllele trials</vt:lpstr>
      <vt:lpstr>Computer Interpretation of  Quantitative DNA Evidence </vt:lpstr>
      <vt:lpstr>When nothing means everything</vt:lpstr>
      <vt:lpstr>Computer Interpretation of  Quantitative DNA Evidence </vt:lpstr>
      <vt:lpstr>Match statistics</vt:lpstr>
      <vt:lpstr> </vt:lpstr>
      <vt:lpstr>PowerPoint Presentation</vt:lpstr>
      <vt:lpstr>Ploy 1: “Highest Probability”</vt:lpstr>
      <vt:lpstr>Example testimony</vt:lpstr>
      <vt:lpstr>Fallacy explained</vt:lpstr>
      <vt:lpstr>How to respond</vt:lpstr>
      <vt:lpstr>Verbal equivalents?</vt:lpstr>
      <vt:lpstr>  </vt:lpstr>
      <vt:lpstr>Open the past</vt:lpstr>
      <vt:lpstr>More information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2354</cp:revision>
  <cp:lastPrinted>2017-04-07T13:21:34Z</cp:lastPrinted>
  <dcterms:modified xsi:type="dcterms:W3CDTF">2019-08-22T17:03:20Z</dcterms:modified>
</cp:coreProperties>
</file>